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85" r:id="rId4"/>
    <p:sldId id="286" r:id="rId5"/>
    <p:sldId id="259" r:id="rId6"/>
    <p:sldId id="290" r:id="rId7"/>
    <p:sldId id="270" r:id="rId8"/>
    <p:sldId id="287" r:id="rId9"/>
    <p:sldId id="257" r:id="rId10"/>
    <p:sldId id="268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71" r:id="rId20"/>
    <p:sldId id="272" r:id="rId21"/>
    <p:sldId id="274" r:id="rId22"/>
    <p:sldId id="275" r:id="rId23"/>
    <p:sldId id="288" r:id="rId24"/>
    <p:sldId id="289" r:id="rId25"/>
    <p:sldId id="276" r:id="rId26"/>
    <p:sldId id="279" r:id="rId27"/>
    <p:sldId id="280" r:id="rId28"/>
    <p:sldId id="282" r:id="rId29"/>
    <p:sldId id="291" r:id="rId30"/>
    <p:sldId id="278" r:id="rId31"/>
    <p:sldId id="277" r:id="rId32"/>
    <p:sldId id="292" r:id="rId33"/>
    <p:sldId id="294" r:id="rId34"/>
    <p:sldId id="295" r:id="rId35"/>
    <p:sldId id="296" r:id="rId36"/>
    <p:sldId id="297" r:id="rId37"/>
    <p:sldId id="298" r:id="rId38"/>
    <p:sldId id="299" r:id="rId39"/>
    <p:sldId id="293" r:id="rId4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37B888-ADD5-4A04-B308-52454981C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EB350F3-56F8-43B1-A681-858445A3D1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F957354-07D9-4295-ACFF-524A2CF83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0A4DF-0C21-47F5-951A-2DDD7F88F79E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12C6767-75F7-4DC6-8A0A-1DD498B16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9A5E47-EC4F-487C-9AFC-3D9F51D35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3673-DF52-4057-9532-01B1E02C6F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786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F4109A-ED50-4CEC-99CD-39F65F124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EC636F0-D8E2-450C-90F1-A2C1432ED0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8EE42DF-0BF1-4721-BA80-1E7D10326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0A4DF-0C21-47F5-951A-2DDD7F88F79E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02C10C5-DD85-4EB6-B91D-CF59D3D3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F85E6C-2410-4C2E-80AA-B8C65AB74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3673-DF52-4057-9532-01B1E02C6F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3179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5D6878F-6B61-4620-93FE-B52310C63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5506EF0-4F39-4BBB-A24D-66C7B0E869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1DE104A-0C9A-4737-A023-428BE2D77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0A4DF-0C21-47F5-951A-2DDD7F88F79E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E5C379A-0A4D-4D5E-A8B6-930912B96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66DC0C-8D2A-46F7-A466-C6172D33F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3673-DF52-4057-9532-01B1E02C6F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7806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F3B285-2666-4537-BFB4-636B1C791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FFD30C9-C523-4415-9F00-F9408D3A9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02DA9F-5459-4977-8ACA-317483A47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0A4DF-0C21-47F5-951A-2DDD7F88F79E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942385A-A4C5-41EC-8FE9-FAD615AE1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FB9330-0507-43C9-9C70-75A94F517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3673-DF52-4057-9532-01B1E02C6F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5683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445B2B-6F75-418A-A881-57CA410E4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88FCB0F-9782-42DF-A7BC-8142A24F0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67F61F0-DEA1-4509-AE4D-25313446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0A4DF-0C21-47F5-951A-2DDD7F88F79E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46B09B-6588-46F9-BE32-3D65F2A3A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62545C-8B8C-42FB-9C71-D8AA56E31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3673-DF52-4057-9532-01B1E02C6F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2163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09AAC7-6FD2-4995-9397-C61A5F502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A3D94C-C52D-4103-8ACB-B4F5992836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3A42C22-25D1-46C0-B392-783ECDD35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1C015EA-E3DD-4505-97B1-B1ED26C2B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0A4DF-0C21-47F5-951A-2DDD7F88F79E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0BBA842-18B6-4862-89A9-C4F7BBEA6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1EBE451-4BD1-4516-A3C1-5DF743AD5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3673-DF52-4057-9532-01B1E02C6F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3947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EB8EE3-81C8-44CA-89F0-025E5F201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2DB9CAC-29BD-414B-A5A6-44D4EE337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528B356-93EC-4B96-8F17-7BFFB48B9F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0EFFB52-C3D7-4323-A427-BEC5EE0B54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702F487-70EA-4D86-A4E2-7986C66736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7C7B1B1-130C-46CC-BBB7-4FC791E7E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0A4DF-0C21-47F5-951A-2DDD7F88F79E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2BAE767-4A4C-4232-8944-90D25FF26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9F1CCEE-4312-40EB-835E-90FEE297E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3673-DF52-4057-9532-01B1E02C6F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6901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5ACA75-094C-46E7-B85E-7D5A3AE12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B23A8A5-1019-45DC-983A-1CCAC9375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0A4DF-0C21-47F5-951A-2DDD7F88F79E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54C8CDA-4FB7-45E2-A16B-BBB8C05A5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A7196A5-9800-4D96-81FD-7A8B9D49F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3673-DF52-4057-9532-01B1E02C6F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4009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643050E-AD67-457E-8AAB-ECF002F80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0A4DF-0C21-47F5-951A-2DDD7F88F79E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1FF7516-F84B-4716-AAF0-7B8E08F00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C413166-8F72-4BC2-8060-4D9B82AC5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3673-DF52-4057-9532-01B1E02C6F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5011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3D1B53-80B3-4E97-925F-633C7C8BC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C75BEF-8338-4DD4-B121-FA085A24A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262DB85-05E2-445A-B306-3D059A431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606B969-3080-4ECF-9740-BE5D98D01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0A4DF-0C21-47F5-951A-2DDD7F88F79E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0205DAC-7AE6-4437-93AF-3BE63DEE5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83E2F54-E3BB-45BE-BDBA-C42DEC0A9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3673-DF52-4057-9532-01B1E02C6F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664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20783A-32D8-40BF-823A-9E8C55AF4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20BA709-A31F-479F-BE8A-06ED0D9521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01BCE08-D346-49A2-BDAE-170EB69BD9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8689419-E266-440F-A858-920C103F4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0A4DF-0C21-47F5-951A-2DDD7F88F79E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2E8CC1A-FE32-4E49-91DD-52F85F904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BACEFF1-2A4F-4A02-B9A0-C0C97E021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3673-DF52-4057-9532-01B1E02C6F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7332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18B13AE-E8A6-4A8A-9503-1797B4F16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D697F02-7B71-4FEA-A521-FF2ECF93E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80DB729-75A5-4097-B4FC-3C2C05B288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0A4DF-0C21-47F5-951A-2DDD7F88F79E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C2BDE3-09E1-4AC5-A81B-D7B43EFEBE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FCB2D44-7FB5-4D87-8C64-5BE7A2E434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E3673-DF52-4057-9532-01B1E02C6F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0352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21B0A6-D507-4E08-943C-F91BBBD841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72346"/>
            <a:ext cx="10506456" cy="1197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400" kern="1200">
                <a:latin typeface="+mj-lt"/>
                <a:ea typeface="+mj-ea"/>
                <a:cs typeface="+mj-cs"/>
              </a:rPr>
              <a:t>Messico e America Centrale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49C3401-8E50-42AF-8EBE-A767E96DF3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54" r="-1" b="1154"/>
          <a:stretch/>
        </p:blipFill>
        <p:spPr>
          <a:xfrm>
            <a:off x="249936" y="2194560"/>
            <a:ext cx="5742432" cy="407822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249D9BF-DB36-4650-B0A6-997E8D8AB1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98" b="-2"/>
          <a:stretch/>
        </p:blipFill>
        <p:spPr>
          <a:xfrm>
            <a:off x="6199632" y="2194560"/>
            <a:ext cx="5742432" cy="407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746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B772E0-84AE-4817-83F5-AC6A19EE6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it-IT" dirty="0"/>
              <a:t>Monasteri patrimonio Unesco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665EBD5-A9F4-4F73-9852-672492CA8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97807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3200" dirty="0"/>
              <a:t>Nel 1994 i monasteri costruiti sulle sue pendici (fianco del monte) all'inizio del XVI secolo furono dichiarati Patrimonio dell'umanità dall'UNESCO.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C811BE0-3CA5-435A-A906-B21ADD545D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801" r="-1" b="16788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01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FB63A0CD-68AB-481D-BDE5-0F6427F43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it-IT" sz="3600">
                <a:solidFill>
                  <a:schemeClr val="tx2"/>
                </a:solidFill>
              </a:rPr>
              <a:t>Territorio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6F47EE-B6E8-4156-9EED-A6F9589C7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804672"/>
            <a:ext cx="5221224" cy="523036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1800" dirty="0">
                <a:solidFill>
                  <a:schemeClr val="tx2"/>
                </a:solidFill>
              </a:rPr>
              <a:t>Il territorio del Messico è in buona parte montuoso, con diverse catene che scendono generalmente </a:t>
            </a:r>
            <a:r>
              <a:rPr lang="it-IT" sz="1800" b="1" dirty="0">
                <a:solidFill>
                  <a:schemeClr val="tx2"/>
                </a:solidFill>
                <a:highlight>
                  <a:srgbClr val="FFFF00"/>
                </a:highlight>
              </a:rPr>
              <a:t>in senso parallelo ai due Oceani </a:t>
            </a:r>
            <a:r>
              <a:rPr lang="it-IT" sz="1800" dirty="0">
                <a:solidFill>
                  <a:schemeClr val="tx2"/>
                </a:solidFill>
              </a:rPr>
              <a:t>che bagnano il Paese e racchiudono fra di loro un vasto altopiano che occupa la parte centrale; soltanto le fasce costiere e soprattutto l'area più orientale del Messico sono pianeggianti.</a:t>
            </a:r>
          </a:p>
        </p:txBody>
      </p:sp>
    </p:spTree>
    <p:extLst>
      <p:ext uri="{BB962C8B-B14F-4D97-AF65-F5344CB8AC3E}">
        <p14:creationId xmlns:p14="http://schemas.microsoft.com/office/powerpoint/2010/main" val="3041583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3D2312-9A33-4FAC-940A-8B591A41F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72346"/>
            <a:ext cx="10506456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Territorio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367A0CD-F710-4678-9B64-5E192F3DB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552506"/>
            <a:ext cx="10506456" cy="53035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 vulcanesimo è un fenomeno rilevante, visto che sono oltre 40 i vulcani sparsi per il Paese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7C451E4-5C2D-40B1-873B-411DCCB036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99" r="-2" b="-2"/>
          <a:stretch/>
        </p:blipFill>
        <p:spPr>
          <a:xfrm>
            <a:off x="249936" y="2194560"/>
            <a:ext cx="5742432" cy="407822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4167B66-3001-4BE6-AB94-584E559C1B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3" r="-1" b="15361"/>
          <a:stretch/>
        </p:blipFill>
        <p:spPr>
          <a:xfrm>
            <a:off x="6199632" y="2194560"/>
            <a:ext cx="5742432" cy="407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51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5B48BE-9EEE-4746-9E94-0341AA540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it-IT" dirty="0"/>
              <a:t>Coste e isole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5A47FE1-2BBE-45A1-92C1-68DE8C63D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97807" cy="4351338"/>
          </a:xfrm>
        </p:spPr>
        <p:txBody>
          <a:bodyPr>
            <a:normAutofit/>
          </a:bodyPr>
          <a:lstStyle/>
          <a:p>
            <a:endParaRPr lang="it-IT" sz="1900" dirty="0"/>
          </a:p>
          <a:p>
            <a:pPr marL="0" indent="0">
              <a:buNone/>
            </a:pPr>
            <a:r>
              <a:rPr lang="it-IT" sz="1900" dirty="0"/>
              <a:t>Le coste del Messico sono regolari. È presenta la penisola dello Yucatan e la penisola della bassa California. </a:t>
            </a:r>
          </a:p>
          <a:p>
            <a:pPr marL="0" indent="0" algn="just">
              <a:buNone/>
            </a:pPr>
            <a:r>
              <a:rPr lang="it-IT" sz="1900" dirty="0"/>
              <a:t>Appartengono al Paese anche </a:t>
            </a:r>
            <a:r>
              <a:rPr lang="it-IT" sz="1900" b="1" dirty="0">
                <a:highlight>
                  <a:srgbClr val="FFFF00"/>
                </a:highlight>
              </a:rPr>
              <a:t>un'ottantina di isole, </a:t>
            </a:r>
            <a:r>
              <a:rPr lang="it-IT" sz="1900" dirty="0"/>
              <a:t>in molti casi di estensione abbastanza limitata e non molto distanti dalla costa, quelle maggiori sono l'Isola </a:t>
            </a:r>
            <a:r>
              <a:rPr lang="it-IT" sz="1900" dirty="0" err="1"/>
              <a:t>Tiburón</a:t>
            </a:r>
            <a:r>
              <a:rPr lang="it-IT" sz="1900" dirty="0"/>
              <a:t> (1.200 Km²), l'Isola </a:t>
            </a:r>
            <a:r>
              <a:rPr lang="it-IT" sz="1900" dirty="0" err="1"/>
              <a:t>Ángel</a:t>
            </a:r>
            <a:r>
              <a:rPr lang="it-IT" sz="1900" dirty="0"/>
              <a:t> de la Guarda (931 Km²), entrambe nel Golfo di California e l'Isola </a:t>
            </a:r>
            <a:r>
              <a:rPr lang="it-IT" sz="1900" dirty="0" err="1"/>
              <a:t>Cozumel</a:t>
            </a:r>
            <a:r>
              <a:rPr lang="it-IT" sz="1900" dirty="0"/>
              <a:t> (477 Km²), nel Mar delle Antille.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BF5F5A0-7BD6-45CE-BD99-50F77B444A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8604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A34F28-2146-4E14-931B-A317C2EB5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Idrografia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7EC062E-81DA-40C2-9CB7-972A9F03B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it-IT" dirty="0"/>
              <a:t>Per via della conformazione, della posizione e della morfologia del Paese i corsi d'acqua sono quasi tutti abbastanza brevi in relazione alla superficie del Messico, alcuni poi non raggiungono nemmeno l'Oceano ma si spengono nelle aree aride dell'interno. </a:t>
            </a:r>
          </a:p>
          <a:p>
            <a:pPr marL="0" indent="0" algn="just">
              <a:buNone/>
            </a:pPr>
            <a:r>
              <a:rPr lang="it-IT" b="1" dirty="0">
                <a:highlight>
                  <a:srgbClr val="FFFF00"/>
                </a:highlight>
              </a:rPr>
              <a:t>il Rio Grande </a:t>
            </a:r>
            <a:r>
              <a:rPr lang="it-IT" dirty="0"/>
              <a:t>è l'unico di una certa lunghezza, ma non entra mai completamente in territorio messicano, bensì segna tutto il confine nord-orientale con gli Stati Uniti d'America, mentre il </a:t>
            </a:r>
            <a:r>
              <a:rPr lang="it-IT" b="1" dirty="0"/>
              <a:t>Colorado</a:t>
            </a:r>
            <a:r>
              <a:rPr lang="it-IT" dirty="0"/>
              <a:t> (2.333 Km in totale) ha solo l'ultimissimo tratto in Messico, a sud troviamo poi l'</a:t>
            </a:r>
            <a:r>
              <a:rPr lang="it-IT" dirty="0" err="1"/>
              <a:t>Usumacinta</a:t>
            </a:r>
            <a:r>
              <a:rPr lang="it-IT" dirty="0"/>
              <a:t> (1.000 Km in totale), che nasce in Guatemala e segna per un tratto il confine con questo Paese; fra i fiumi che scorrono interamente nel Paese i principali sono il </a:t>
            </a:r>
            <a:r>
              <a:rPr lang="it-IT" b="1" dirty="0" err="1"/>
              <a:t>Balsas</a:t>
            </a:r>
            <a:r>
              <a:rPr lang="it-IT" dirty="0"/>
              <a:t> (771 Km) ed il </a:t>
            </a:r>
            <a:r>
              <a:rPr lang="it-IT" b="1" dirty="0"/>
              <a:t>Lerma</a:t>
            </a:r>
            <a:r>
              <a:rPr lang="it-IT" dirty="0"/>
              <a:t> (750 Km).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54384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3D62DBC-F8BA-417D-8097-F59ADEF74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it-IT" sz="4000" dirty="0"/>
              <a:t>Laghi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91984C-F8D3-43E8-B0EF-D5D16338A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it-IT" sz="2000" dirty="0"/>
              <a:t>Il Messico è abbastanza povero per quanto riguarda i bacini lacustri naturali, concentrati specialmente nella zona centrale ad est della capitale; due soli laghi superano i cento chilometri quadrati, si tratta di </a:t>
            </a:r>
            <a:r>
              <a:rPr lang="it-IT" sz="2000" dirty="0" err="1"/>
              <a:t>Chapala</a:t>
            </a:r>
            <a:r>
              <a:rPr lang="it-IT" sz="2000" dirty="0"/>
              <a:t> (1.116 Km²) e </a:t>
            </a:r>
            <a:r>
              <a:rPr lang="it-IT" sz="2000" dirty="0" err="1"/>
              <a:t>Cuitzeo</a:t>
            </a:r>
            <a:r>
              <a:rPr lang="it-IT" sz="2000" dirty="0"/>
              <a:t> (306 Km²); più numerosi i laghi artificiali nati in seguito all'intervento umano.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A03CD1F-B644-4422-962D-88498C74D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54" r="13877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97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DDBB197-D710-4A4F-A9CA-FD217749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5D1CFA-2CDB-4B64-BD9F-85744E8DA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9D78F36-FF67-4134-BC35-0E9872F1F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977976" cy="1454051"/>
          </a:xfrm>
        </p:spPr>
        <p:txBody>
          <a:bodyPr>
            <a:normAutofit/>
          </a:bodyPr>
          <a:lstStyle/>
          <a:p>
            <a:r>
              <a:rPr lang="it-IT" sz="3600">
                <a:solidFill>
                  <a:schemeClr val="tx2"/>
                </a:solidFill>
              </a:rPr>
              <a:t>Clima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0FC3381-A11A-4C2F-8420-7CB2EF3A4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2"/>
            <a:ext cx="4977578" cy="3639289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it-IT" sz="1800" dirty="0">
                <a:solidFill>
                  <a:schemeClr val="tx2"/>
                </a:solidFill>
              </a:rPr>
              <a:t>Il clima è caratterizzato da due tipi di stagioni, quella secca, che va da novembre a maggio, e quella umida, da giugno a ottobre. </a:t>
            </a:r>
          </a:p>
          <a:p>
            <a:pPr marL="0" indent="0" algn="just">
              <a:buNone/>
            </a:pPr>
            <a:endParaRPr lang="it-IT" sz="1800" dirty="0">
              <a:solidFill>
                <a:schemeClr val="tx2"/>
              </a:solidFill>
            </a:endParaRPr>
          </a:p>
          <a:p>
            <a:pPr marL="0" indent="0" algn="just">
              <a:buNone/>
            </a:pPr>
            <a:r>
              <a:rPr lang="it-IT" sz="1800" dirty="0">
                <a:solidFill>
                  <a:schemeClr val="tx2"/>
                </a:solidFill>
              </a:rPr>
              <a:t>Nel complesso </a:t>
            </a:r>
            <a:r>
              <a:rPr lang="it-IT" sz="1800" b="1" dirty="0">
                <a:solidFill>
                  <a:schemeClr val="tx2"/>
                </a:solidFill>
                <a:highlight>
                  <a:srgbClr val="FFFF00"/>
                </a:highlight>
              </a:rPr>
              <a:t>il clima è tropicale</a:t>
            </a:r>
            <a:r>
              <a:rPr lang="it-IT" sz="1800" dirty="0">
                <a:solidFill>
                  <a:schemeClr val="tx2"/>
                </a:solidFill>
              </a:rPr>
              <a:t>, ma con l'aumentare dell'altitudine diventa più temperato.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69897" y="0"/>
            <a:ext cx="5822103" cy="6685267"/>
            <a:chOff x="6357228" y="0"/>
            <a:chExt cx="5822103" cy="6685267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D0C2042-C6B4-4830-8E63-AC0928BA8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30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756B343-807D-456E-AA26-80E96B75D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EBB142E-A8DE-47B9-BE2A-71E3A14F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it-IT" sz="3600" b="1" dirty="0"/>
              <a:t>Popolazione e città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641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234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8AF6C1F-00B2-4988-ACCE-DE604A2D07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7" b="366"/>
          <a:stretch/>
        </p:blipFill>
        <p:spPr>
          <a:xfrm>
            <a:off x="576244" y="650494"/>
            <a:ext cx="5628018" cy="532414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77786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2639C5C-15C5-4727-9A3C-69D599368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12" y="2031101"/>
            <a:ext cx="4282984" cy="3511943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it-IT" sz="2400" dirty="0"/>
              <a:t>Il Messico è il secondo Paese più popolato del Nordamerica dopo gli Stati Uniti.</a:t>
            </a:r>
          </a:p>
          <a:p>
            <a:pPr marL="0" indent="0" algn="just">
              <a:buNone/>
            </a:pPr>
            <a:r>
              <a:rPr lang="it-IT" sz="2400" dirty="0"/>
              <a:t>A livello amministrativo è suddiviso in 31 Stati ed 1 distretto federale, corrispondente alla capitale Città del Messico.</a:t>
            </a:r>
          </a:p>
          <a:p>
            <a:pPr marL="0" indent="0">
              <a:buNone/>
            </a:pPr>
            <a:endParaRPr lang="it-IT" sz="1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677179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424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2C89BB-1988-4739-8005-845FE5AA5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it-IT"/>
              <a:t>Popolazione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D4A0D303-F49C-44ED-A241-4F45929EF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023" y="2811104"/>
            <a:ext cx="3366480" cy="2383013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61682E-326E-4CA9-999B-9F9A08406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354" y="2682433"/>
            <a:ext cx="6282169" cy="321574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400" dirty="0"/>
              <a:t>Oltre 3/5 della popolazione è meticcia (62%), di discendenza amerinda-spagnola, gli Amerindi sono il 28%, ma per tre quarti di sangue comunque in parte misto, mentre il restante 10% ha prevalentemente origini europee.</a:t>
            </a:r>
          </a:p>
          <a:p>
            <a:pPr marL="0" indent="0" algn="just">
              <a:buNone/>
            </a:pPr>
            <a:r>
              <a:rPr lang="it-IT" sz="2400" dirty="0"/>
              <a:t>La religione cattolica (83%) è la fede di gran lunga più professata nel Paese, il 10% pratica altre dottrine cristiane, mentre il 5% non è religioso.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398042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16C667-11EB-4708-9CE4-800420686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it-IT"/>
              <a:t>Città del Messico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A78C7AD2-8B72-4AAC-8432-CA558237B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023" y="2811104"/>
            <a:ext cx="3366480" cy="1958054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9CF5749-94B9-4695-91D6-E37CB53CE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354" y="2682433"/>
            <a:ext cx="6282169" cy="3215749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it-IT" sz="1700" dirty="0"/>
              <a:t>Si tratta del più grande centro del Paese, nonché una delle città più popolose del mondo e, in assoluto, la più popolosa città ispanofona con 8 851 080, abitanti nel 2010.</a:t>
            </a:r>
          </a:p>
          <a:p>
            <a:pPr marL="0" indent="0">
              <a:buNone/>
            </a:pPr>
            <a:endParaRPr lang="it-IT" sz="1700" dirty="0"/>
          </a:p>
          <a:p>
            <a:pPr marL="0" indent="0" algn="just">
              <a:buNone/>
            </a:pPr>
            <a:r>
              <a:rPr lang="it-IT" sz="1700" dirty="0"/>
              <a:t>Città del Messico, capitale dello stato da cui prende il nome, è costruita ad elevate altitudini ed è densamente popolata. </a:t>
            </a:r>
          </a:p>
          <a:p>
            <a:pPr marL="0" indent="0" algn="just">
              <a:buNone/>
            </a:pPr>
            <a:r>
              <a:rPr lang="it-IT" sz="1700" dirty="0"/>
              <a:t>Celebri sono il </a:t>
            </a:r>
            <a:r>
              <a:rPr lang="it-IT" sz="1700" b="1" dirty="0">
                <a:highlight>
                  <a:srgbClr val="FFFF00"/>
                </a:highlight>
              </a:rPr>
              <a:t>Templo Mayor, </a:t>
            </a:r>
            <a:r>
              <a:rPr lang="it-IT" sz="1700" dirty="0"/>
              <a:t>un tempio azteco del XIII secolo, la barocca cattedrale metropolitana costruita dai conquistadores spagnoli e </a:t>
            </a:r>
            <a:r>
              <a:rPr lang="it-IT" sz="1700" b="1" dirty="0">
                <a:highlight>
                  <a:srgbClr val="FFFF00"/>
                </a:highlight>
              </a:rPr>
              <a:t>il Palazzo Nazionale</a:t>
            </a:r>
            <a:r>
              <a:rPr lang="it-IT" sz="1700" dirty="0"/>
              <a:t>, che ospita gli storici murales di Diego Rivera. Questi edifici sorgono tutti all’interno o nei pressi di </a:t>
            </a:r>
            <a:r>
              <a:rPr lang="it-IT" sz="1700" dirty="0" err="1"/>
              <a:t>Plaza</a:t>
            </a:r>
            <a:r>
              <a:rPr lang="it-IT" sz="1700" dirty="0"/>
              <a:t> de la </a:t>
            </a:r>
            <a:r>
              <a:rPr lang="it-IT" sz="1700" dirty="0" err="1"/>
              <a:t>Constitución</a:t>
            </a:r>
            <a:r>
              <a:rPr lang="it-IT" sz="1700" dirty="0"/>
              <a:t>, la grandiosa piazza principale conosciuta anche con il nome di </a:t>
            </a:r>
            <a:r>
              <a:rPr lang="it-IT" sz="1700" dirty="0" err="1"/>
              <a:t>Zócalo</a:t>
            </a:r>
            <a:r>
              <a:rPr lang="it-IT" sz="17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5191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C228B5-257C-422B-BC2A-3F2A59D24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Messico fa parte dell’America centrale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2DA149A-97AF-4606-9FEC-BBC613CA0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L’America centrale è costituita da due regioni:</a:t>
            </a:r>
          </a:p>
          <a:p>
            <a:pPr marL="0" indent="0" algn="just">
              <a:buNone/>
            </a:pPr>
            <a:r>
              <a:rPr lang="it-IT" b="1" dirty="0"/>
              <a:t>quella continentale</a:t>
            </a:r>
            <a:r>
              <a:rPr lang="it-IT" dirty="0"/>
              <a:t>, formata da Messico e istmo centroamericano, e </a:t>
            </a:r>
            <a:r>
              <a:rPr lang="it-IT" b="1" dirty="0"/>
              <a:t>quella insulare caraibica, </a:t>
            </a:r>
            <a:r>
              <a:rPr lang="it-IT" dirty="0"/>
              <a:t>con le numerose isole delle Grandi e Piccole Antille. </a:t>
            </a:r>
          </a:p>
          <a:p>
            <a:pPr marL="0" indent="0" algn="just">
              <a:buNone/>
            </a:pPr>
            <a:r>
              <a:rPr lang="it-IT" dirty="0"/>
              <a:t>Comprende </a:t>
            </a:r>
            <a:r>
              <a:rPr lang="it-IT" b="1" dirty="0">
                <a:highlight>
                  <a:srgbClr val="FFFF00"/>
                </a:highlight>
              </a:rPr>
              <a:t>ventuno stati indipendenti, </a:t>
            </a:r>
            <a:r>
              <a:rPr lang="it-IT" dirty="0"/>
              <a:t>oltre ad alcuni possedimenti statunitensi, francesi, olandesi e britannici. </a:t>
            </a:r>
          </a:p>
        </p:txBody>
      </p:sp>
    </p:spTree>
    <p:extLst>
      <p:ext uri="{BB962C8B-B14F-4D97-AF65-F5344CB8AC3E}">
        <p14:creationId xmlns:p14="http://schemas.microsoft.com/office/powerpoint/2010/main" val="4179583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7692323-71E5-44A9-B54D-DF58E8308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it-IT" sz="4000"/>
              <a:t>Città del Messico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8965EEF-B4CE-4A58-BA69-3ABB33C7D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it-IT" dirty="0"/>
              <a:t>Città del Messico, capitale dello Stato da cui prende il nome, è costruita ad elevate altitudini ed è densamente popolata. </a:t>
            </a:r>
          </a:p>
          <a:p>
            <a:pPr marL="0" indent="0">
              <a:buNone/>
            </a:pPr>
            <a:endParaRPr lang="it-IT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8EE95E7-8EB6-4326-85FE-687A6C33F9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23" r="21277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06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756B343-807D-456E-AA26-80E96B75D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00473C0-CCC2-4ACF-85DA-A8AC72C43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4" y="525982"/>
            <a:ext cx="4282983" cy="12003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500"/>
              <a:t>Sali al castello di Chapultepec per una vista da sogno sulla città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641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234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26106437-BFE8-4763-93BA-27C8AD2F4B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214" r="17228" b="2"/>
          <a:stretch/>
        </p:blipFill>
        <p:spPr>
          <a:xfrm>
            <a:off x="576244" y="650494"/>
            <a:ext cx="5628018" cy="532414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77786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C9D0C20-98AE-48D5-9105-79CD72A525AA}"/>
              </a:ext>
            </a:extLst>
          </p:cNvPr>
          <p:cNvSpPr/>
          <p:nvPr/>
        </p:nvSpPr>
        <p:spPr>
          <a:xfrm>
            <a:off x="7239012" y="2031101"/>
            <a:ext cx="4282984" cy="3511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Il </a:t>
            </a:r>
            <a:r>
              <a:rPr lang="en-US" sz="1700" dirty="0" err="1"/>
              <a:t>castello</a:t>
            </a:r>
            <a:r>
              <a:rPr lang="en-US" sz="1700" dirty="0"/>
              <a:t> di Chapultepec (</a:t>
            </a:r>
            <a:r>
              <a:rPr lang="en-US" sz="1700" dirty="0" err="1"/>
              <a:t>significa</a:t>
            </a:r>
            <a:r>
              <a:rPr lang="en-US" sz="1700" dirty="0"/>
              <a:t> "</a:t>
            </a:r>
            <a:r>
              <a:rPr lang="en-US" sz="1700" dirty="0" err="1"/>
              <a:t>alla</a:t>
            </a:r>
            <a:r>
              <a:rPr lang="en-US" sz="1700" dirty="0"/>
              <a:t> </a:t>
            </a:r>
            <a:r>
              <a:rPr lang="en-US" sz="1700" dirty="0" err="1"/>
              <a:t>collina</a:t>
            </a:r>
            <a:r>
              <a:rPr lang="en-US" sz="1700" dirty="0"/>
              <a:t> </a:t>
            </a:r>
            <a:r>
              <a:rPr lang="en-US" sz="1700" dirty="0" err="1"/>
              <a:t>delle</a:t>
            </a:r>
            <a:r>
              <a:rPr lang="en-US" sz="1700" dirty="0"/>
              <a:t> </a:t>
            </a:r>
            <a:r>
              <a:rPr lang="en-US" sz="1700" dirty="0" err="1"/>
              <a:t>cavallette</a:t>
            </a:r>
            <a:r>
              <a:rPr lang="en-US" sz="1700" dirty="0"/>
              <a:t>“).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US" sz="1700" dirty="0"/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Un tempo </a:t>
            </a:r>
            <a:r>
              <a:rPr lang="en-US" sz="1700" dirty="0" err="1"/>
              <a:t>residenza</a:t>
            </a:r>
            <a:r>
              <a:rPr lang="en-US" sz="1700" dirty="0"/>
              <a:t> </a:t>
            </a:r>
            <a:r>
              <a:rPr lang="en-US" sz="1700" dirty="0" err="1"/>
              <a:t>reale</a:t>
            </a:r>
            <a:r>
              <a:rPr lang="en-US" sz="1700" dirty="0"/>
              <a:t>, ha </a:t>
            </a:r>
            <a:r>
              <a:rPr lang="en-US" sz="1700" dirty="0" err="1"/>
              <a:t>giardini</a:t>
            </a:r>
            <a:r>
              <a:rPr lang="en-US" sz="1700" dirty="0"/>
              <a:t> </a:t>
            </a:r>
            <a:r>
              <a:rPr lang="en-US" sz="1700" dirty="0" err="1"/>
              <a:t>splendidamente</a:t>
            </a:r>
            <a:r>
              <a:rPr lang="en-US" sz="1700" dirty="0"/>
              <a:t> </a:t>
            </a:r>
            <a:r>
              <a:rPr lang="en-US" sz="1700" dirty="0" err="1"/>
              <a:t>curati</a:t>
            </a:r>
            <a:r>
              <a:rPr lang="en-US" sz="1700" dirty="0"/>
              <a:t> e </a:t>
            </a:r>
            <a:r>
              <a:rPr lang="en-US" sz="1700" dirty="0" err="1"/>
              <a:t>gli</a:t>
            </a:r>
            <a:r>
              <a:rPr lang="en-US" sz="1700" dirty="0"/>
              <a:t> </a:t>
            </a:r>
            <a:r>
              <a:rPr lang="en-US" sz="1700" dirty="0" err="1"/>
              <a:t>interni</a:t>
            </a:r>
            <a:r>
              <a:rPr lang="en-US" sz="1700" dirty="0"/>
              <a:t> </a:t>
            </a:r>
            <a:r>
              <a:rPr lang="en-US" sz="1700" dirty="0" err="1"/>
              <a:t>ricchi</a:t>
            </a:r>
            <a:r>
              <a:rPr lang="en-US" sz="1700" dirty="0"/>
              <a:t> di </a:t>
            </a:r>
            <a:r>
              <a:rPr lang="en-US" sz="1700" dirty="0" err="1"/>
              <a:t>decorazioni</a:t>
            </a:r>
            <a:r>
              <a:rPr lang="en-US" sz="1700" dirty="0"/>
              <a:t> </a:t>
            </a:r>
            <a:r>
              <a:rPr lang="en-US" sz="1700" dirty="0" err="1"/>
              <a:t>sfarzose</a:t>
            </a:r>
            <a:r>
              <a:rPr lang="en-US" sz="1700" dirty="0"/>
              <a:t>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US" sz="1700" dirty="0"/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Nelle sue sale </a:t>
            </a:r>
            <a:r>
              <a:rPr lang="en-US" sz="1700" dirty="0" err="1"/>
              <a:t>sono</a:t>
            </a:r>
            <a:r>
              <a:rPr lang="en-US" sz="1700" dirty="0"/>
              <a:t> </a:t>
            </a:r>
            <a:r>
              <a:rPr lang="en-US" sz="1700" dirty="0" err="1"/>
              <a:t>esposti</a:t>
            </a:r>
            <a:r>
              <a:rPr lang="en-US" sz="1700" dirty="0"/>
              <a:t> in </a:t>
            </a:r>
            <a:r>
              <a:rPr lang="en-US" sz="1700" dirty="0" err="1"/>
              <a:t>ordine</a:t>
            </a:r>
            <a:r>
              <a:rPr lang="en-US" sz="1700" dirty="0"/>
              <a:t> </a:t>
            </a:r>
            <a:r>
              <a:rPr lang="en-US" sz="1700" dirty="0" err="1"/>
              <a:t>cronologico</a:t>
            </a:r>
            <a:r>
              <a:rPr lang="en-US" sz="1700" dirty="0"/>
              <a:t> </a:t>
            </a:r>
            <a:r>
              <a:rPr lang="en-US" sz="1700" b="1" dirty="0"/>
              <a:t>una </a:t>
            </a:r>
            <a:r>
              <a:rPr lang="en-US" sz="1700" b="1" dirty="0" err="1"/>
              <a:t>serie</a:t>
            </a:r>
            <a:r>
              <a:rPr lang="en-US" sz="1700" b="1" dirty="0"/>
              <a:t> di </a:t>
            </a:r>
            <a:r>
              <a:rPr lang="en-US" sz="1700" b="1" dirty="0" err="1"/>
              <a:t>reperti</a:t>
            </a:r>
            <a:r>
              <a:rPr lang="en-US" sz="1700" b="1" dirty="0"/>
              <a:t> </a:t>
            </a:r>
            <a:r>
              <a:rPr lang="en-US" sz="1700" b="1" dirty="0" err="1"/>
              <a:t>storici</a:t>
            </a:r>
            <a:r>
              <a:rPr lang="en-US" sz="1700" b="1" dirty="0"/>
              <a:t> </a:t>
            </a:r>
            <a:r>
              <a:rPr lang="en-US" sz="1700" dirty="0" err="1"/>
              <a:t>che</a:t>
            </a:r>
            <a:r>
              <a:rPr lang="en-US" sz="1700" dirty="0"/>
              <a:t> </a:t>
            </a:r>
            <a:r>
              <a:rPr lang="en-US" sz="1700" dirty="0" err="1"/>
              <a:t>mostrano</a:t>
            </a:r>
            <a:r>
              <a:rPr lang="en-US" sz="1700" dirty="0"/>
              <a:t> la </a:t>
            </a:r>
            <a:r>
              <a:rPr lang="en-US" sz="1700" dirty="0" err="1"/>
              <a:t>lunga</a:t>
            </a:r>
            <a:r>
              <a:rPr lang="en-US" sz="1700" dirty="0"/>
              <a:t> </a:t>
            </a:r>
            <a:r>
              <a:rPr lang="en-US" sz="1700" dirty="0" err="1"/>
              <a:t>storia</a:t>
            </a:r>
            <a:r>
              <a:rPr lang="en-US" sz="1700" dirty="0"/>
              <a:t> del </a:t>
            </a:r>
            <a:r>
              <a:rPr lang="en-US" sz="1700" dirty="0" err="1"/>
              <a:t>castello</a:t>
            </a:r>
            <a:r>
              <a:rPr lang="en-US" sz="1700" dirty="0"/>
              <a:t> e </a:t>
            </a:r>
            <a:r>
              <a:rPr lang="en-US" sz="1700" dirty="0" err="1"/>
              <a:t>dei</a:t>
            </a:r>
            <a:r>
              <a:rPr lang="en-US" sz="1700" dirty="0"/>
              <a:t> </a:t>
            </a:r>
            <a:r>
              <a:rPr lang="en-US" sz="1700" dirty="0" err="1"/>
              <a:t>suoi</a:t>
            </a:r>
            <a:r>
              <a:rPr lang="en-US" sz="1700" dirty="0"/>
              <a:t> </a:t>
            </a:r>
            <a:r>
              <a:rPr lang="en-US" sz="1700" dirty="0" err="1"/>
              <a:t>abitanti</a:t>
            </a:r>
            <a:r>
              <a:rPr lang="en-US" sz="1700" dirty="0"/>
              <a:t>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677179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635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4D1171-776C-4C29-9511-355D62A8F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628" y="464828"/>
            <a:ext cx="6494172" cy="210336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Museo di Frida Kahlo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FC05887-1A81-4065-8F4B-050076BD8A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9665"/>
          <a:stretch/>
        </p:blipFill>
        <p:spPr>
          <a:xfrm>
            <a:off x="-3" y="10"/>
            <a:ext cx="4261104" cy="256945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01643FB-6EF9-4E66-B3AA-8993C7EE37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90" r="10998" b="-1"/>
          <a:stretch/>
        </p:blipFill>
        <p:spPr>
          <a:xfrm>
            <a:off x="2" y="2743200"/>
            <a:ext cx="4261103" cy="41148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66998E4D-064A-4497-8697-CC1B38B65542}"/>
              </a:ext>
            </a:extLst>
          </p:cNvPr>
          <p:cNvSpPr/>
          <p:nvPr/>
        </p:nvSpPr>
        <p:spPr>
          <a:xfrm>
            <a:off x="4859628" y="2743200"/>
            <a:ext cx="6494172" cy="3438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900" dirty="0"/>
              <a:t>Il </a:t>
            </a:r>
            <a:r>
              <a:rPr lang="en-US" sz="1900" dirty="0" err="1"/>
              <a:t>museo</a:t>
            </a:r>
            <a:r>
              <a:rPr lang="en-US" sz="1900" dirty="0"/>
              <a:t> </a:t>
            </a:r>
            <a:r>
              <a:rPr lang="en-US" sz="1900" dirty="0" err="1"/>
              <a:t>della</a:t>
            </a:r>
            <a:r>
              <a:rPr lang="en-US" sz="1900" dirty="0"/>
              <a:t> </a:t>
            </a:r>
            <a:r>
              <a:rPr lang="en-US" sz="1900" dirty="0" err="1"/>
              <a:t>leggendaria</a:t>
            </a:r>
            <a:r>
              <a:rPr lang="en-US" sz="1900" dirty="0"/>
              <a:t> </a:t>
            </a:r>
            <a:r>
              <a:rPr lang="en-US" sz="1900" dirty="0" err="1"/>
              <a:t>artista</a:t>
            </a:r>
            <a:r>
              <a:rPr lang="en-US" sz="1900" dirty="0"/>
              <a:t> </a:t>
            </a:r>
            <a:r>
              <a:rPr lang="en-US" sz="1900" dirty="0" err="1"/>
              <a:t>messicana</a:t>
            </a:r>
            <a:r>
              <a:rPr lang="en-US" sz="1900" dirty="0"/>
              <a:t>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9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900" dirty="0"/>
              <a:t>Nota </a:t>
            </a:r>
            <a:r>
              <a:rPr lang="en-US" sz="1900" dirty="0" err="1"/>
              <a:t>anche</a:t>
            </a:r>
            <a:r>
              <a:rPr lang="en-US" sz="1900" dirty="0"/>
              <a:t> come </a:t>
            </a:r>
            <a:r>
              <a:rPr lang="en-US" sz="1900" b="1" dirty="0">
                <a:highlight>
                  <a:srgbClr val="FFFF00"/>
                </a:highlight>
              </a:rPr>
              <a:t>Casa Azul, </a:t>
            </a:r>
            <a:r>
              <a:rPr lang="en-US" sz="1900" dirty="0"/>
              <a:t>per la </a:t>
            </a:r>
            <a:r>
              <a:rPr lang="en-US" sz="1900" dirty="0" err="1"/>
              <a:t>sua</a:t>
            </a:r>
            <a:r>
              <a:rPr lang="en-US" sz="1900" dirty="0"/>
              <a:t> </a:t>
            </a:r>
            <a:r>
              <a:rPr lang="en-US" sz="1900" dirty="0" err="1"/>
              <a:t>caratteristica</a:t>
            </a:r>
            <a:r>
              <a:rPr lang="en-US" sz="1900" dirty="0"/>
              <a:t> </a:t>
            </a:r>
            <a:r>
              <a:rPr lang="en-US" sz="1900" dirty="0" err="1"/>
              <a:t>facciata</a:t>
            </a:r>
            <a:r>
              <a:rPr lang="en-US" sz="1900" dirty="0"/>
              <a:t> </a:t>
            </a:r>
            <a:r>
              <a:rPr lang="en-US" sz="1900" dirty="0" err="1"/>
              <a:t>blu</a:t>
            </a:r>
            <a:r>
              <a:rPr lang="en-US" sz="1900" dirty="0"/>
              <a:t>, </a:t>
            </a:r>
            <a:r>
              <a:rPr lang="en-US" sz="1900" dirty="0" err="1"/>
              <a:t>il</a:t>
            </a:r>
            <a:r>
              <a:rPr lang="en-US" sz="1900" dirty="0"/>
              <a:t> </a:t>
            </a:r>
            <a:r>
              <a:rPr lang="en-US" sz="1900" dirty="0" err="1"/>
              <a:t>museo</a:t>
            </a:r>
            <a:r>
              <a:rPr lang="en-US" sz="1900" dirty="0"/>
              <a:t> di Frida Kahlo </a:t>
            </a:r>
            <a:r>
              <a:rPr lang="en-US" sz="1900" dirty="0" err="1"/>
              <a:t>racconta</a:t>
            </a:r>
            <a:r>
              <a:rPr lang="en-US" sz="1900" dirty="0"/>
              <a:t> la vita e le </a:t>
            </a:r>
            <a:r>
              <a:rPr lang="en-US" sz="1900" dirty="0" err="1"/>
              <a:t>opere</a:t>
            </a:r>
            <a:r>
              <a:rPr lang="en-US" sz="1900" dirty="0"/>
              <a:t> di </a:t>
            </a:r>
            <a:r>
              <a:rPr lang="en-US" sz="1900" dirty="0" err="1"/>
              <a:t>questa</a:t>
            </a:r>
            <a:r>
              <a:rPr lang="en-US" sz="1900" dirty="0"/>
              <a:t> </a:t>
            </a:r>
            <a:r>
              <a:rPr lang="en-US" sz="1900" dirty="0" err="1"/>
              <a:t>artista</a:t>
            </a:r>
            <a:r>
              <a:rPr lang="en-US" sz="1900" dirty="0"/>
              <a:t> </a:t>
            </a:r>
            <a:r>
              <a:rPr lang="en-US" sz="1900" dirty="0" err="1"/>
              <a:t>famosa</a:t>
            </a:r>
            <a:r>
              <a:rPr lang="en-US" sz="1900" dirty="0"/>
              <a:t> in </a:t>
            </a:r>
            <a:r>
              <a:rPr lang="en-US" sz="1900" dirty="0" err="1"/>
              <a:t>tutto</a:t>
            </a:r>
            <a:r>
              <a:rPr lang="en-US" sz="1900" dirty="0"/>
              <a:t> </a:t>
            </a:r>
            <a:r>
              <a:rPr lang="en-US" sz="1900" dirty="0" err="1"/>
              <a:t>il</a:t>
            </a:r>
            <a:r>
              <a:rPr lang="en-US" sz="1900" dirty="0"/>
              <a:t> mondo.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US" sz="1900" dirty="0"/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1900" dirty="0"/>
              <a:t>Questa è la casa dove Frida è </a:t>
            </a:r>
            <a:r>
              <a:rPr lang="en-US" sz="1900" dirty="0" err="1"/>
              <a:t>cresciuta</a:t>
            </a:r>
            <a:r>
              <a:rPr lang="en-US" sz="1900" dirty="0"/>
              <a:t>, dove ha </a:t>
            </a:r>
            <a:r>
              <a:rPr lang="en-US" sz="1900" dirty="0" err="1"/>
              <a:t>vissuto</a:t>
            </a:r>
            <a:r>
              <a:rPr lang="en-US" sz="1900" dirty="0"/>
              <a:t> </a:t>
            </a:r>
            <a:r>
              <a:rPr lang="en-US" sz="1900" dirty="0" err="1"/>
              <a:t>insieme</a:t>
            </a:r>
            <a:r>
              <a:rPr lang="en-US" sz="1900" dirty="0"/>
              <a:t> al </a:t>
            </a:r>
            <a:r>
              <a:rPr lang="en-US" sz="1900" dirty="0" err="1"/>
              <a:t>marito</a:t>
            </a:r>
            <a:r>
              <a:rPr lang="en-US" sz="1900" dirty="0"/>
              <a:t> Diego Rivera e dove è </a:t>
            </a:r>
            <a:r>
              <a:rPr lang="en-US" sz="1900" dirty="0" err="1"/>
              <a:t>morta</a:t>
            </a:r>
            <a:r>
              <a:rPr lang="en-US" sz="1900" dirty="0"/>
              <a:t>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US" sz="1900" dirty="0"/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1900" dirty="0" err="1"/>
              <a:t>Situato</a:t>
            </a:r>
            <a:r>
              <a:rPr lang="en-US" sz="1900" dirty="0"/>
              <a:t> </a:t>
            </a:r>
            <a:r>
              <a:rPr lang="en-US" sz="1900" dirty="0" err="1"/>
              <a:t>nel</a:t>
            </a:r>
            <a:r>
              <a:rPr lang="en-US" sz="1900" dirty="0"/>
              <a:t> </a:t>
            </a:r>
            <a:r>
              <a:rPr lang="en-US" sz="1900" dirty="0" err="1"/>
              <a:t>sobborgo</a:t>
            </a:r>
            <a:r>
              <a:rPr lang="en-US" sz="1900" dirty="0"/>
              <a:t> di </a:t>
            </a:r>
            <a:r>
              <a:rPr lang="en-US" sz="1900" dirty="0" err="1"/>
              <a:t>Coyoacán</a:t>
            </a:r>
            <a:r>
              <a:rPr lang="en-US" sz="1900" dirty="0"/>
              <a:t>, una zona </a:t>
            </a:r>
            <a:r>
              <a:rPr lang="en-US" sz="1900" dirty="0" err="1"/>
              <a:t>ricca</a:t>
            </a:r>
            <a:r>
              <a:rPr lang="en-US" sz="1900" dirty="0"/>
              <a:t> di </a:t>
            </a:r>
            <a:r>
              <a:rPr lang="en-US" sz="1900" dirty="0" err="1"/>
              <a:t>vegetazione</a:t>
            </a:r>
            <a:r>
              <a:rPr lang="en-US" sz="19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6365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D3BCB9-FADE-495C-AF73-2BC1284B3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>
            <a:normAutofit/>
          </a:bodyPr>
          <a:lstStyle/>
          <a:p>
            <a:r>
              <a:rPr lang="it-IT" dirty="0"/>
              <a:t>Frida Kahlo</a:t>
            </a:r>
          </a:p>
        </p:txBody>
      </p:sp>
      <p:pic>
        <p:nvPicPr>
          <p:cNvPr id="4" name="Immagine 3" descr="Immagine che contiene persona, interni, abbigliamento, donna&#10;&#10;Descrizione generata automaticamente">
            <a:extLst>
              <a:ext uri="{FF2B5EF4-FFF2-40B4-BE49-F238E27FC236}">
                <a16:creationId xmlns:a16="http://schemas.microsoft.com/office/drawing/2014/main" id="{12AE553E-1088-44BD-B21B-EE9AEC61CD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27" r="22277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899CC33-ABEA-4257-8A9E-56E43A5A7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400" dirty="0"/>
              <a:t>Frida Kahlo è una pittrice messicana vissuta tra il 1907 e il 1954:  la sua breve vita è stata segnata da una lunga e difficile malattia che l’ha spinta ad avvicinarsi alla pittura, interpretando in modo nuovo i suoi sentimenti più nascosti. </a:t>
            </a:r>
          </a:p>
          <a:p>
            <a:pPr marL="0" indent="0" algn="just">
              <a:buNone/>
            </a:pPr>
            <a:r>
              <a:rPr lang="it-IT" sz="2400" dirty="0"/>
              <a:t>Fin da bambina ha evidenziato un carattere deciso e consapevole, oltre purtroppo ad un fisico delicato: era infatti affetta da </a:t>
            </a:r>
            <a:r>
              <a:rPr lang="it-IT" sz="2400" b="1" dirty="0">
                <a:highlight>
                  <a:srgbClr val="FFFF00"/>
                </a:highlight>
              </a:rPr>
              <a:t>spina bifida</a:t>
            </a:r>
            <a:r>
              <a:rPr lang="it-IT" sz="2400" dirty="0"/>
              <a:t>, malattia difficile da diagnosticare e curare a quei tempi in modo adeguato.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E878D42-AE77-45B7-8198-A77A5FAC5B5E}"/>
              </a:ext>
            </a:extLst>
          </p:cNvPr>
          <p:cNvSpPr/>
          <p:nvPr/>
        </p:nvSpPr>
        <p:spPr>
          <a:xfrm>
            <a:off x="4965430" y="25129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dirty="0"/>
              <a:t>La spina bifida è una malformazione o difetto neonatale dovuto alla chiusura incompleta di una o più vertebre, risultante in una malformazione del midollo spinale. </a:t>
            </a:r>
          </a:p>
        </p:txBody>
      </p:sp>
    </p:spTree>
    <p:extLst>
      <p:ext uri="{BB962C8B-B14F-4D97-AF65-F5344CB8AC3E}">
        <p14:creationId xmlns:p14="http://schemas.microsoft.com/office/powerpoint/2010/main" val="2262943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C98540-D4B1-4F43-86FD-74932DFA7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it-IT" dirty="0"/>
              <a:t>Autoritratto sul confine tra Stati Uniti e Messico, 1932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F8DC975-57F8-47CA-B254-6628AC9E4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908" y="1825625"/>
            <a:ext cx="4378099" cy="435133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it-IT" sz="2000" dirty="0"/>
              <a:t>In quest’opera Frida si ritrae tra due mondi opposti. </a:t>
            </a:r>
          </a:p>
          <a:p>
            <a:pPr marL="0" indent="0" algn="just">
              <a:buNone/>
            </a:pPr>
            <a:r>
              <a:rPr lang="it-IT" sz="2000" b="1" dirty="0">
                <a:highlight>
                  <a:srgbClr val="FFFF00"/>
                </a:highlight>
              </a:rPr>
              <a:t>Da un lato, il Messico, </a:t>
            </a:r>
            <a:r>
              <a:rPr lang="it-IT" sz="2000" dirty="0"/>
              <a:t>suo Paese natale, con un paesaggio caldo e tipicamente messicano, dall’altro, </a:t>
            </a:r>
            <a:r>
              <a:rPr lang="it-IT" sz="2000" b="1" dirty="0">
                <a:highlight>
                  <a:srgbClr val="FFFF00"/>
                </a:highlight>
              </a:rPr>
              <a:t>gli Stati Uniti</a:t>
            </a:r>
            <a:r>
              <a:rPr lang="it-IT" sz="2000" dirty="0"/>
              <a:t>, Paese in cui viveva da tre anni al momento in cui dipinse questo quadro. </a:t>
            </a:r>
          </a:p>
          <a:p>
            <a:pPr marL="0" indent="0" algn="just">
              <a:buNone/>
            </a:pPr>
            <a:r>
              <a:rPr lang="it-IT" sz="2000" dirty="0"/>
              <a:t>Un mondo dominato dalla natura contro un altro mondo dominato dalla tecnologia, uniti soltanto da un generatore elettrico sul lato americano che ricava energia dal suolo messicano. </a:t>
            </a:r>
          </a:p>
          <a:p>
            <a:pPr marL="0" indent="0" algn="just">
              <a:buNone/>
            </a:pPr>
            <a:r>
              <a:rPr lang="it-IT" sz="2000" dirty="0"/>
              <a:t>Frida appare su un piedistallo tra i due mondi con una bandiera messicana in mano, fedele alle sue radici.</a:t>
            </a:r>
            <a:endParaRPr lang="en-US" sz="20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E2F382E-B838-46FA-A070-408AF49428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11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479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72253C-5DB4-4383-BFE3-F2F811208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Da non </a:t>
            </a:r>
            <a:r>
              <a:rPr lang="en-US" sz="3600" dirty="0" err="1"/>
              <a:t>perdere</a:t>
            </a:r>
            <a:r>
              <a:rPr lang="en-US" sz="3600" dirty="0"/>
              <a:t>: </a:t>
            </a:r>
            <a:r>
              <a:rPr lang="en-US" sz="3600" dirty="0" err="1"/>
              <a:t>i</a:t>
            </a:r>
            <a:r>
              <a:rPr lang="en-US" sz="3600" dirty="0"/>
              <a:t> </a:t>
            </a:r>
            <a:r>
              <a:rPr lang="en-US" sz="3600" dirty="0" err="1"/>
              <a:t>giardini</a:t>
            </a:r>
            <a:r>
              <a:rPr lang="en-US" sz="3600" dirty="0"/>
              <a:t> </a:t>
            </a:r>
            <a:r>
              <a:rPr lang="en-US" sz="3600" dirty="0" err="1"/>
              <a:t>galleggianti</a:t>
            </a:r>
            <a:r>
              <a:rPr lang="en-US" sz="3600" dirty="0"/>
              <a:t> di </a:t>
            </a:r>
            <a:r>
              <a:rPr lang="en-US" sz="3600" dirty="0" err="1"/>
              <a:t>Xochimilco</a:t>
            </a:r>
            <a:endParaRPr lang="en-US" sz="3600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DF860F2-119B-468B-9991-6D67DA750F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0333" b="14072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399D8DCC-D084-40D0-8C67-E089FD86430C}"/>
              </a:ext>
            </a:extLst>
          </p:cNvPr>
          <p:cNvSpPr/>
          <p:nvPr/>
        </p:nvSpPr>
        <p:spPr>
          <a:xfrm>
            <a:off x="4223982" y="3752850"/>
            <a:ext cx="7485413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Xochimilco</a:t>
            </a:r>
            <a:r>
              <a:rPr lang="en-US" dirty="0"/>
              <a:t> è la zona in cui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trovano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famosi</a:t>
            </a:r>
            <a:r>
              <a:rPr lang="en-US" dirty="0"/>
              <a:t> </a:t>
            </a:r>
            <a:r>
              <a:rPr lang="en-US" dirty="0" err="1"/>
              <a:t>canali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formavano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sistema</a:t>
            </a:r>
            <a:r>
              <a:rPr lang="en-US" dirty="0"/>
              <a:t> di </a:t>
            </a:r>
            <a:r>
              <a:rPr lang="en-US" dirty="0" err="1"/>
              <a:t>trasporto</a:t>
            </a:r>
            <a:r>
              <a:rPr lang="en-US" dirty="0"/>
              <a:t> </a:t>
            </a:r>
            <a:r>
              <a:rPr lang="en-US" dirty="0" err="1"/>
              <a:t>fluviale</a:t>
            </a:r>
            <a:r>
              <a:rPr lang="en-US" dirty="0"/>
              <a:t> </a:t>
            </a:r>
            <a:r>
              <a:rPr lang="en-US" dirty="0" err="1"/>
              <a:t>realizzato</a:t>
            </a:r>
            <a:r>
              <a:rPr lang="en-US" dirty="0"/>
              <a:t> </a:t>
            </a:r>
            <a:r>
              <a:rPr lang="en-US" dirty="0" err="1"/>
              <a:t>dagli</a:t>
            </a:r>
            <a:r>
              <a:rPr lang="en-US" dirty="0"/>
              <a:t> </a:t>
            </a:r>
            <a:r>
              <a:rPr lang="en-US" dirty="0" err="1"/>
              <a:t>Aztechi</a:t>
            </a:r>
            <a:r>
              <a:rPr lang="en-US" dirty="0"/>
              <a:t>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Dopo </a:t>
            </a:r>
            <a:r>
              <a:rPr lang="en-US" dirty="0" err="1"/>
              <a:t>appena</a:t>
            </a:r>
            <a:r>
              <a:rPr lang="en-US" dirty="0"/>
              <a:t> 40 </a:t>
            </a:r>
            <a:r>
              <a:rPr lang="en-US" dirty="0" err="1"/>
              <a:t>minuti</a:t>
            </a:r>
            <a:r>
              <a:rPr lang="en-US" dirty="0"/>
              <a:t> di auto </a:t>
            </a:r>
            <a:r>
              <a:rPr lang="en-US" dirty="0" err="1"/>
              <a:t>dalla</a:t>
            </a:r>
            <a:r>
              <a:rPr lang="en-US" dirty="0"/>
              <a:t> </a:t>
            </a:r>
            <a:r>
              <a:rPr lang="en-US" dirty="0" err="1"/>
              <a:t>capitale</a:t>
            </a:r>
            <a:r>
              <a:rPr lang="en-US" dirty="0"/>
              <a:t>, </a:t>
            </a:r>
            <a:r>
              <a:rPr lang="en-US" dirty="0" err="1"/>
              <a:t>Xochimilco</a:t>
            </a:r>
            <a:r>
              <a:rPr lang="en-US" dirty="0"/>
              <a:t> </a:t>
            </a:r>
            <a:r>
              <a:rPr lang="en-US" dirty="0" err="1"/>
              <a:t>ti</a:t>
            </a:r>
            <a:r>
              <a:rPr lang="en-US" dirty="0"/>
              <a:t> </a:t>
            </a:r>
            <a:r>
              <a:rPr lang="en-US" dirty="0" err="1"/>
              <a:t>accoglierà</a:t>
            </a:r>
            <a:r>
              <a:rPr lang="en-US" dirty="0"/>
              <a:t> con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suo</a:t>
            </a:r>
            <a:r>
              <a:rPr lang="en-US" dirty="0"/>
              <a:t> </a:t>
            </a:r>
            <a:r>
              <a:rPr lang="en-US" dirty="0" err="1"/>
              <a:t>enorme</a:t>
            </a:r>
            <a:r>
              <a:rPr lang="en-US" dirty="0"/>
              <a:t> </a:t>
            </a:r>
            <a:r>
              <a:rPr lang="en-US" dirty="0" err="1"/>
              <a:t>lago</a:t>
            </a:r>
            <a:r>
              <a:rPr lang="en-US" dirty="0"/>
              <a:t>,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tanti</a:t>
            </a:r>
            <a:r>
              <a:rPr lang="en-US" dirty="0"/>
              <a:t> </a:t>
            </a:r>
            <a:r>
              <a:rPr lang="en-US" dirty="0" err="1"/>
              <a:t>canali</a:t>
            </a:r>
            <a:r>
              <a:rPr lang="en-US" dirty="0"/>
              <a:t> e le sue </a:t>
            </a:r>
            <a:r>
              <a:rPr lang="en-US" dirty="0" err="1"/>
              <a:t>colorate</a:t>
            </a:r>
            <a:r>
              <a:rPr lang="en-US" dirty="0"/>
              <a:t> </a:t>
            </a:r>
            <a:r>
              <a:rPr lang="en-US" dirty="0" err="1"/>
              <a:t>trajinera</a:t>
            </a:r>
            <a:r>
              <a:rPr lang="en-US" dirty="0"/>
              <a:t>, le </a:t>
            </a:r>
            <a:r>
              <a:rPr lang="en-US" dirty="0" err="1"/>
              <a:t>imbarcazioni</a:t>
            </a:r>
            <a:r>
              <a:rPr lang="en-US" dirty="0"/>
              <a:t> </a:t>
            </a:r>
            <a:r>
              <a:rPr lang="en-US" dirty="0" err="1"/>
              <a:t>simili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gondole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attraversano</a:t>
            </a:r>
            <a:r>
              <a:rPr lang="en-US" dirty="0"/>
              <a:t> le </a:t>
            </a:r>
            <a:r>
              <a:rPr lang="en-US" dirty="0" err="1"/>
              <a:t>acque</a:t>
            </a:r>
            <a:r>
              <a:rPr lang="en-US" dirty="0"/>
              <a:t> </a:t>
            </a:r>
            <a:r>
              <a:rPr lang="en-US" dirty="0" err="1"/>
              <a:t>scure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canali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290467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254825-F660-49E0-9F0C-563FC887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Acapulco 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A6E589B-0E10-484A-B8AF-AFD108D27110}"/>
              </a:ext>
            </a:extLst>
          </p:cNvPr>
          <p:cNvSpPr/>
          <p:nvPr/>
        </p:nvSpPr>
        <p:spPr>
          <a:xfrm>
            <a:off x="363416" y="2667597"/>
            <a:ext cx="4335966" cy="2148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Acapulco è la </a:t>
            </a:r>
            <a:r>
              <a:rPr lang="en-US" sz="2000" dirty="0" err="1"/>
              <a:t>città</a:t>
            </a:r>
            <a:r>
              <a:rPr lang="en-US" sz="2000" dirty="0"/>
              <a:t> e </a:t>
            </a:r>
            <a:r>
              <a:rPr lang="en-US" sz="2000" dirty="0" err="1"/>
              <a:t>il</a:t>
            </a:r>
            <a:r>
              <a:rPr lang="en-US" sz="2000" dirty="0"/>
              <a:t> </a:t>
            </a:r>
            <a:r>
              <a:rPr lang="en-US" sz="2000" dirty="0" err="1"/>
              <a:t>porto</a:t>
            </a:r>
            <a:r>
              <a:rPr lang="en-US" sz="2000" dirty="0"/>
              <a:t> </a:t>
            </a:r>
            <a:r>
              <a:rPr lang="en-US" sz="2000" dirty="0" err="1"/>
              <a:t>principale</a:t>
            </a:r>
            <a:r>
              <a:rPr lang="en-US" sz="2000" dirty="0"/>
              <a:t> </a:t>
            </a:r>
            <a:r>
              <a:rPr lang="en-US" sz="2000" dirty="0" err="1"/>
              <a:t>dello</a:t>
            </a:r>
            <a:r>
              <a:rPr lang="en-US" sz="2000" dirty="0"/>
              <a:t> </a:t>
            </a:r>
            <a:r>
              <a:rPr lang="en-US" sz="2000" dirty="0" err="1"/>
              <a:t>Stato</a:t>
            </a:r>
            <a:r>
              <a:rPr lang="en-US" sz="2000" dirty="0"/>
              <a:t> di Guerrero, </a:t>
            </a:r>
            <a:r>
              <a:rPr lang="en-US" sz="2000" dirty="0" err="1"/>
              <a:t>sulla</a:t>
            </a:r>
            <a:r>
              <a:rPr lang="en-US" sz="2000" dirty="0"/>
              <a:t> costa </a:t>
            </a:r>
            <a:r>
              <a:rPr lang="en-US" sz="2000" dirty="0" err="1"/>
              <a:t>pacifica</a:t>
            </a:r>
            <a:r>
              <a:rPr lang="en-US" sz="2000" dirty="0"/>
              <a:t> del </a:t>
            </a:r>
            <a:r>
              <a:rPr lang="en-US" sz="2000" dirty="0" err="1"/>
              <a:t>Messico</a:t>
            </a:r>
            <a:r>
              <a:rPr lang="en-US" sz="2000" dirty="0"/>
              <a:t>, a 350 </a:t>
            </a:r>
            <a:r>
              <a:rPr lang="en-US" sz="2000" dirty="0" err="1"/>
              <a:t>chilometri</a:t>
            </a:r>
            <a:r>
              <a:rPr lang="en-US" sz="2000" dirty="0"/>
              <a:t> </a:t>
            </a:r>
            <a:r>
              <a:rPr lang="en-US" sz="2000" dirty="0" err="1"/>
              <a:t>sud-ovest</a:t>
            </a:r>
            <a:r>
              <a:rPr lang="en-US" sz="2000" dirty="0"/>
              <a:t> di </a:t>
            </a:r>
            <a:r>
              <a:rPr lang="en-US" sz="2000" dirty="0" err="1"/>
              <a:t>Città</a:t>
            </a:r>
            <a:r>
              <a:rPr lang="en-US" sz="2000" dirty="0"/>
              <a:t> del </a:t>
            </a:r>
            <a:r>
              <a:rPr lang="en-US" sz="2000" dirty="0" err="1"/>
              <a:t>Messico</a:t>
            </a:r>
            <a:r>
              <a:rPr lang="en-US" sz="2000" dirty="0"/>
              <a:t>.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9EF35AB-B5D3-435D-980F-FD35EEF586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17" r="15112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2581E26C-4AB4-4FC7-9E89-09DAD16D3F21}"/>
              </a:ext>
            </a:extLst>
          </p:cNvPr>
          <p:cNvSpPr/>
          <p:nvPr/>
        </p:nvSpPr>
        <p:spPr>
          <a:xfrm>
            <a:off x="4699381" y="427741"/>
            <a:ext cx="65450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it-IT" dirty="0"/>
              <a:t>La città deve la sua fama anche ai tuffatori de La </a:t>
            </a:r>
            <a:r>
              <a:rPr lang="it-IT" dirty="0" err="1"/>
              <a:t>Quebrada</a:t>
            </a:r>
            <a:r>
              <a:rPr lang="it-IT" dirty="0"/>
              <a:t>, un gruppo di professionisti che si esibisce diverse volte al giorno tuffandosi da altezze variabili (fino a 35 metri di altezza) in un'insenatura larga pochi metri e profonda ancora meno.</a:t>
            </a:r>
          </a:p>
        </p:txBody>
      </p:sp>
    </p:spTree>
    <p:extLst>
      <p:ext uri="{BB962C8B-B14F-4D97-AF65-F5344CB8AC3E}">
        <p14:creationId xmlns:p14="http://schemas.microsoft.com/office/powerpoint/2010/main" val="21544948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39DC3A5-CBB4-4B00-B5A9-62DE6CCD8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/>
              <a:t>Acapulco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743A8C8-6137-4314-9D64-1B66804514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040" r="847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0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007AD4-F18D-4ED5-BDD1-BB8660494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Città del Messico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D65B8A-342A-4719-BF79-69DC0A8EF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La Capitale Città del Messico per anni è stata la più grande città del mondo, contendendosi il primato con Tokyo. </a:t>
            </a:r>
          </a:p>
          <a:p>
            <a:pPr marL="0" indent="0">
              <a:buNone/>
            </a:pPr>
            <a:r>
              <a:rPr lang="it-IT" dirty="0"/>
              <a:t>La capitale è stata edificata sulle rovine della grande città azteca di </a:t>
            </a:r>
            <a:r>
              <a:rPr lang="it-IT" dirty="0" err="1"/>
              <a:t>Tenochtitlán</a:t>
            </a:r>
            <a:r>
              <a:rPr lang="it-IT" dirty="0"/>
              <a:t>. </a:t>
            </a:r>
          </a:p>
          <a:p>
            <a:pPr marL="0" indent="0">
              <a:buNone/>
            </a:pPr>
            <a:r>
              <a:rPr lang="it-IT" dirty="0"/>
              <a:t>A causa della continua crescita demografica, la città sta sprofondando in un basamento di terreno infiltrato dalle falde acquifere.</a:t>
            </a:r>
          </a:p>
        </p:txBody>
      </p:sp>
    </p:spTree>
    <p:extLst>
      <p:ext uri="{BB962C8B-B14F-4D97-AF65-F5344CB8AC3E}">
        <p14:creationId xmlns:p14="http://schemas.microsoft.com/office/powerpoint/2010/main" val="8785232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B237AB-455E-4EE1-9F8F-ABD040BFA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it-IT" dirty="0"/>
              <a:t>Centro storico della città del Messico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BEA36C9-5DC8-4775-9F3D-1E3130B0E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97807" cy="435133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it-IT" sz="1900" dirty="0"/>
              <a:t>Il centro storico o primo quadro di Città del Messico è il nucleo originario della città. Nel 1987 è stato dichiarato dall'UNESCO patrimonio dell'umanità. </a:t>
            </a:r>
          </a:p>
          <a:p>
            <a:pPr marL="0" indent="0">
              <a:buNone/>
            </a:pPr>
            <a:endParaRPr lang="it-IT" sz="1900" dirty="0"/>
          </a:p>
          <a:p>
            <a:pPr marL="0" indent="0" algn="just">
              <a:buNone/>
            </a:pPr>
            <a:r>
              <a:rPr lang="it-IT" sz="1900" dirty="0"/>
              <a:t>Il centro storico nacque all'arrivo dei primi europei in Messico. </a:t>
            </a:r>
          </a:p>
          <a:p>
            <a:pPr marL="0" indent="0" algn="just">
              <a:buNone/>
            </a:pPr>
            <a:r>
              <a:rPr lang="it-IT" sz="1900" dirty="0"/>
              <a:t>Era anche il centro dell'antica </a:t>
            </a:r>
            <a:r>
              <a:rPr lang="it-IT" sz="1900" dirty="0" err="1"/>
              <a:t>Tenochtitlán</a:t>
            </a:r>
            <a:r>
              <a:rPr lang="it-IT" sz="1900" dirty="0"/>
              <a:t>, e venne costruito in seguito alla distruzione da parte degli spagnoli dell'antica città, quando arrivò il momento di costruire la capitale della Nuova Spagna.</a:t>
            </a:r>
          </a:p>
        </p:txBody>
      </p:sp>
      <p:pic>
        <p:nvPicPr>
          <p:cNvPr id="4" name="Immagine 3" descr="Immagine che contiene edificio, esterni, strada, vecchio&#10;&#10;Descrizione generata automaticamente">
            <a:extLst>
              <a:ext uri="{FF2B5EF4-FFF2-40B4-BE49-F238E27FC236}">
                <a16:creationId xmlns:a16="http://schemas.microsoft.com/office/drawing/2014/main" id="{229CD393-7561-463E-9F5B-4194A57DB4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20" r="5537" b="-2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3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515D20E-1AB7-4E74-9236-2B72B63D6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7195D9F-47D3-4CE6-8F81-E00D14009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8" y="1336329"/>
            <a:ext cx="3892732" cy="4382588"/>
          </a:xfrm>
        </p:spPr>
        <p:txBody>
          <a:bodyPr anchor="ctr">
            <a:normAutofit/>
          </a:bodyPr>
          <a:lstStyle/>
          <a:p>
            <a:r>
              <a:rPr lang="it-IT" sz="5400" dirty="0"/>
              <a:t>Territorio dell’America centrale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63461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982976"/>
            <a:ext cx="6009366" cy="51206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23C34C6-685A-44CB-AD0A-58A67BEDE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933" y="1336329"/>
            <a:ext cx="5569916" cy="4382588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it-IT" sz="2000" dirty="0"/>
              <a:t>Tutta la regione è </a:t>
            </a:r>
            <a:r>
              <a:rPr lang="it-IT" sz="2000" b="1" dirty="0">
                <a:highlight>
                  <a:srgbClr val="FFFF00"/>
                </a:highlight>
              </a:rPr>
              <a:t>prevalentemente montuosa </a:t>
            </a:r>
            <a:r>
              <a:rPr lang="it-IT" sz="2000" dirty="0"/>
              <a:t>e ospita diversi </a:t>
            </a:r>
            <a:r>
              <a:rPr lang="it-IT" sz="2000" b="1" dirty="0">
                <a:highlight>
                  <a:srgbClr val="FFFF00"/>
                </a:highlight>
              </a:rPr>
              <a:t>vulcani attivi. </a:t>
            </a:r>
          </a:p>
          <a:p>
            <a:pPr marL="0" indent="0" algn="just">
              <a:buNone/>
            </a:pPr>
            <a:r>
              <a:rPr lang="it-IT" sz="2000" dirty="0"/>
              <a:t>Il territorio è inoltre </a:t>
            </a:r>
            <a:r>
              <a:rPr lang="it-IT" sz="2000" b="1" dirty="0">
                <a:highlight>
                  <a:srgbClr val="FFFF00"/>
                </a:highlight>
              </a:rPr>
              <a:t>sismico </a:t>
            </a:r>
            <a:r>
              <a:rPr lang="it-IT" sz="2000" dirty="0"/>
              <a:t>e soggetto a </a:t>
            </a:r>
            <a:r>
              <a:rPr lang="it-IT" sz="2000" b="1" dirty="0">
                <a:highlight>
                  <a:srgbClr val="FFFF00"/>
                </a:highlight>
              </a:rPr>
              <a:t>uragani </a:t>
            </a:r>
            <a:r>
              <a:rPr lang="it-IT" sz="2000" dirty="0"/>
              <a:t>che colpiscono le coste con effetti devastanti. </a:t>
            </a:r>
          </a:p>
          <a:p>
            <a:pPr marL="0" indent="0" algn="just">
              <a:buNone/>
            </a:pPr>
            <a:r>
              <a:rPr lang="it-IT" sz="2000" dirty="0"/>
              <a:t>In gran parte </a:t>
            </a:r>
            <a:r>
              <a:rPr lang="it-IT" sz="2000" b="1" dirty="0"/>
              <a:t>dell’area il clima è caldo</a:t>
            </a:r>
            <a:r>
              <a:rPr lang="it-IT" sz="2000" dirty="0"/>
              <a:t>, le piogge abbondanti e la vegetazione rigogliosa, costituita da foreste tropicali o savana; l’altitudine attenua comunque le alte temperature tropicali. </a:t>
            </a:r>
          </a:p>
        </p:txBody>
      </p:sp>
    </p:spTree>
    <p:extLst>
      <p:ext uri="{BB962C8B-B14F-4D97-AF65-F5344CB8AC3E}">
        <p14:creationId xmlns:p14="http://schemas.microsoft.com/office/powerpoint/2010/main" val="9721212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043F419-B97D-4DEE-8424-D60BFFC4E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it-IT">
                <a:solidFill>
                  <a:schemeClr val="accent1"/>
                </a:solidFill>
              </a:rPr>
              <a:t>Economia </a:t>
            </a:r>
          </a:p>
        </p:txBody>
      </p:sp>
      <p:cxnSp>
        <p:nvCxnSpPr>
          <p:cNvPr id="16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BF29A036-2408-47E7-9F3E-37DEF5DC8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it-IT" sz="2400" dirty="0"/>
              <a:t>È una delle più avanzate dell’America Latina, malgrado la forte dipendenza dagli Stati Uniti. </a:t>
            </a:r>
          </a:p>
          <a:p>
            <a:pPr marL="0" indent="0">
              <a:buNone/>
            </a:pPr>
            <a:r>
              <a:rPr lang="it-IT" sz="2400" dirty="0"/>
              <a:t>La </a:t>
            </a:r>
            <a:r>
              <a:rPr lang="it-IT" sz="2400" b="1" dirty="0">
                <a:highlight>
                  <a:srgbClr val="FFFF00"/>
                </a:highlight>
              </a:rPr>
              <a:t>corruzione e la criminalità del narcotraffico </a:t>
            </a:r>
            <a:r>
              <a:rPr lang="it-IT" sz="2400" dirty="0"/>
              <a:t>e del contrabbando frenano lo sviluppo economico.</a:t>
            </a:r>
          </a:p>
          <a:p>
            <a:pPr marL="0" indent="0" algn="just">
              <a:buNone/>
            </a:pPr>
            <a:r>
              <a:rPr lang="it-IT" sz="2400" dirty="0"/>
              <a:t>L’agricoltura di canna da zucchero, tabacco e caffè.</a:t>
            </a:r>
          </a:p>
          <a:p>
            <a:pPr marL="0" indent="0" algn="just">
              <a:buNone/>
            </a:pPr>
            <a:r>
              <a:rPr lang="it-IT" sz="2400" dirty="0"/>
              <a:t>Sono presenti le seguenti materie prime: argento, ferro, rame, piombo. </a:t>
            </a:r>
          </a:p>
          <a:p>
            <a:pPr marL="0" indent="0" algn="just">
              <a:buNone/>
            </a:pPr>
            <a:r>
              <a:rPr lang="it-IT" sz="2400" dirty="0"/>
              <a:t>Le industrie tessili, elettroniche e metallurgiche crescono grazie ai capitali stranieri. </a:t>
            </a:r>
          </a:p>
          <a:p>
            <a:pPr marL="0" indent="0" algn="just">
              <a:buNone/>
            </a:pPr>
            <a:r>
              <a:rPr lang="it-IT" sz="2400" dirty="0"/>
              <a:t>Il turismo è sviluppato, soprattutto nei luoghi di mare, come Acapulco e Cancun. </a:t>
            </a:r>
          </a:p>
        </p:txBody>
      </p:sp>
    </p:spTree>
    <p:extLst>
      <p:ext uri="{BB962C8B-B14F-4D97-AF65-F5344CB8AC3E}">
        <p14:creationId xmlns:p14="http://schemas.microsoft.com/office/powerpoint/2010/main" val="28168983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3A6ECFD-1AAC-4ADC-BA44-E674EAEEB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it-IT" sz="4000"/>
              <a:t>Narcotraffico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0EBDF96-7D9F-4830-9748-F0372B23F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it-IT" sz="2400" dirty="0"/>
              <a:t>Una piaga persistente del Messico è la criminalità collegata al </a:t>
            </a:r>
            <a:r>
              <a:rPr lang="it-IT" sz="2400" b="1" dirty="0">
                <a:highlight>
                  <a:srgbClr val="FFFF00"/>
                </a:highlight>
              </a:rPr>
              <a:t>narcotraffico, </a:t>
            </a:r>
            <a:r>
              <a:rPr lang="it-IT" sz="2400" dirty="0"/>
              <a:t>che costituisce un forte ostacolo allo sviluppo economico del paese. </a:t>
            </a:r>
          </a:p>
          <a:p>
            <a:pPr marL="0" indent="0" algn="just">
              <a:buNone/>
            </a:pPr>
            <a:r>
              <a:rPr lang="it-IT" sz="2400" dirty="0"/>
              <a:t>La guerra tra i vari trafficanti è sfociata in una guerra civile, con cruenti scontri tra esercito e narcotrafficanti.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09B3896-CF35-4A81-9654-22BC8C066F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35" r="15060" b="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160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8B210A-D79E-43C8-9AA4-77080CB3B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484632"/>
            <a:ext cx="5303520" cy="1609344"/>
          </a:xfrm>
        </p:spPr>
        <p:txBody>
          <a:bodyPr>
            <a:normAutofit/>
          </a:bodyPr>
          <a:lstStyle/>
          <a:p>
            <a:r>
              <a:rPr lang="it-IT" sz="4000"/>
              <a:t>Curiosità sul Messico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17870D1-0D31-42C9-96C1-54CB3DE10A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09" r="9573" b="-1"/>
          <a:stretch/>
        </p:blipFill>
        <p:spPr>
          <a:xfrm>
            <a:off x="20" y="10"/>
            <a:ext cx="2889484" cy="341070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97202A3-59FE-40C9-93AE-95CEF8457A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92" r="18395"/>
          <a:stretch/>
        </p:blipFill>
        <p:spPr>
          <a:xfrm>
            <a:off x="3035808" y="10"/>
            <a:ext cx="2889504" cy="341070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FDEE03E-2E33-474A-9381-A80D84F717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35"/>
          <a:stretch/>
        </p:blipFill>
        <p:spPr>
          <a:xfrm>
            <a:off x="20" y="3551068"/>
            <a:ext cx="5925292" cy="3306932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43289B-D76A-4B46-B748-C6EB86D41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121408"/>
            <a:ext cx="5303520" cy="40507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3600" dirty="0"/>
              <a:t>Il Messico è il maggior produttore di Argento del mondo;</a:t>
            </a:r>
          </a:p>
          <a:p>
            <a:pPr marL="0" indent="0" algn="just">
              <a:buNone/>
            </a:pPr>
            <a:r>
              <a:rPr lang="it-IT" sz="3600" dirty="0"/>
              <a:t> Il maggior consumatore di Coca Cola </a:t>
            </a:r>
            <a:r>
              <a:rPr lang="it-IT" sz="3600" dirty="0" err="1"/>
              <a:t>procapite</a:t>
            </a:r>
            <a:r>
              <a:rPr lang="it-IT" sz="3600" dirty="0"/>
              <a:t>; </a:t>
            </a:r>
          </a:p>
          <a:p>
            <a:pPr marL="0" indent="0" algn="just">
              <a:buNone/>
            </a:pPr>
            <a:r>
              <a:rPr lang="it-IT" sz="3600" dirty="0"/>
              <a:t>Città del Messico è la città con più musei; </a:t>
            </a:r>
          </a:p>
        </p:txBody>
      </p:sp>
    </p:spTree>
    <p:extLst>
      <p:ext uri="{BB962C8B-B14F-4D97-AF65-F5344CB8AC3E}">
        <p14:creationId xmlns:p14="http://schemas.microsoft.com/office/powerpoint/2010/main" val="22252854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81ECD2-19BC-4C48-B508-37D8096FE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it-IT" b="1" dirty="0"/>
              <a:t>Cuba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BCE0F9-76B6-4256-A37E-B99F90FA5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1800" dirty="0"/>
              <a:t>Capitale: l’Avana</a:t>
            </a:r>
          </a:p>
          <a:p>
            <a:pPr marL="0" indent="0" algn="just">
              <a:buNone/>
            </a:pPr>
            <a:r>
              <a:rPr lang="it-IT" sz="1800" dirty="0"/>
              <a:t>Lingua: spagnolo</a:t>
            </a:r>
          </a:p>
          <a:p>
            <a:pPr marL="0" indent="0" algn="just">
              <a:buNone/>
            </a:pPr>
            <a:r>
              <a:rPr lang="it-IT" sz="1800" dirty="0"/>
              <a:t>Moneta: peso cubano</a:t>
            </a:r>
          </a:p>
          <a:p>
            <a:pPr marL="0" indent="0" algn="just">
              <a:buNone/>
            </a:pPr>
            <a:r>
              <a:rPr lang="it-IT" sz="1800" dirty="0"/>
              <a:t>Isola più grande delle Grandi Antille, situata nell’Oceano Atlantico. </a:t>
            </a:r>
          </a:p>
          <a:p>
            <a:pPr marL="0" indent="0" algn="just">
              <a:buNone/>
            </a:pPr>
            <a:r>
              <a:rPr lang="it-IT" sz="1800" dirty="0"/>
              <a:t>Il clima è tropicale.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684898D-C844-4E15-AB79-69FE594C88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2" r="7843" b="-3"/>
          <a:stretch/>
        </p:blipFill>
        <p:spPr>
          <a:xfrm>
            <a:off x="6250898" y="10"/>
            <a:ext cx="5941102" cy="539445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650382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857DC5-0AFD-4867-8FA6-ED56819EE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it-IT" dirty="0"/>
              <a:t>Economia di Cuba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FADA021-8A1B-4451-94B6-504103462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463600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600" dirty="0"/>
              <a:t>L’economia cubana si basa sulla coltivazione della canna da zucchero, caffè, tabacco. </a:t>
            </a:r>
          </a:p>
          <a:p>
            <a:pPr marL="0" indent="0" algn="just">
              <a:buNone/>
            </a:pPr>
            <a:r>
              <a:rPr lang="it-IT" sz="3600" dirty="0"/>
              <a:t>La maggior fonte di reddito è il turismo. </a:t>
            </a:r>
          </a:p>
          <a:p>
            <a:endParaRPr lang="it-IT" sz="20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4B2DBF4-9DBA-452F-83B3-C67E1E2F53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19" r="7855" b="2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885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1DE8D1-DD6D-429C-B53C-385B99CAC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it-IT" dirty="0"/>
              <a:t>Panamá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F0A317-5FAC-4A0A-8166-65A2256C1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8" y="1825625"/>
            <a:ext cx="449533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3200" dirty="0"/>
              <a:t>Panama ufficialmente Repubblica di Panama è uno Stato dell'America centrale, situato nella parte più stretta della regione istmica.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C210799-C652-4826-BA79-F4185948D1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28" r="12378" b="1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916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B9064F-2028-48AB-BCD1-530E3BDA2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it-IT" dirty="0"/>
              <a:t>Panamá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C6B1434-6243-43BA-ACF6-487DCCB8D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9780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/>
              <a:t>Capitale: Panamá</a:t>
            </a:r>
          </a:p>
          <a:p>
            <a:pPr marL="0" indent="0">
              <a:buNone/>
            </a:pPr>
            <a:r>
              <a:rPr lang="it-IT" sz="2000" dirty="0"/>
              <a:t>Lingua: Spagnolo</a:t>
            </a:r>
          </a:p>
          <a:p>
            <a:pPr marL="0" indent="0">
              <a:buNone/>
            </a:pPr>
            <a:r>
              <a:rPr lang="it-IT" sz="2000" dirty="0"/>
              <a:t>Moneta: Balboa</a:t>
            </a:r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r>
              <a:rPr lang="it-IT" sz="2000" dirty="0"/>
              <a:t>Il territorio è in parte montuoso, è attraversato dalla Cordigliera centrale e in parte pianeggiante</a:t>
            </a:r>
          </a:p>
          <a:p>
            <a:pPr marL="0" indent="0">
              <a:buNone/>
            </a:pPr>
            <a:r>
              <a:rPr lang="it-IT" sz="2000" dirty="0"/>
              <a:t>Il clima è equatoriale.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3D0B155-9529-4A79-B262-FA208662F9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1" b="2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798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18660F-17F4-4623-905A-D5409C5E4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Economia di </a:t>
            </a:r>
            <a:r>
              <a:rPr lang="it-IT" dirty="0" err="1"/>
              <a:t>Panamà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48961C5-756B-4F8B-AAC9-7EC9121159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L’agricoltura produce riso, banane, patate, igname e manioca per il consumo interno. </a:t>
            </a:r>
          </a:p>
          <a:p>
            <a:pPr marL="0" indent="0">
              <a:buNone/>
            </a:pPr>
            <a:r>
              <a:rPr lang="it-IT" dirty="0"/>
              <a:t>Nella provincia di Colón sono attive una miniera d’oro e una di rame. </a:t>
            </a:r>
          </a:p>
          <a:p>
            <a:pPr marL="0" indent="0">
              <a:buNone/>
            </a:pPr>
            <a:r>
              <a:rPr lang="it-IT" dirty="0"/>
              <a:t>Cospicue entrate provengono dai diritti di transito attraverso il canale ed è in forte espansione la zona franca di Colón. </a:t>
            </a:r>
          </a:p>
        </p:txBody>
      </p:sp>
    </p:spTree>
    <p:extLst>
      <p:ext uri="{BB962C8B-B14F-4D97-AF65-F5344CB8AC3E}">
        <p14:creationId xmlns:p14="http://schemas.microsoft.com/office/powerpoint/2010/main" val="3076331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11C089-D703-41A5-B473-6B248B935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it-IT" dirty="0"/>
              <a:t>Canale di Panamá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71141E9-7032-4613-B143-34857FFD1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97807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000" dirty="0"/>
              <a:t>è un'opera idraulica artificiale che attraversa l'istmo di Panama in America centrale, collegando l'oceano Atlantico con l'oceano Pacifico.</a:t>
            </a:r>
          </a:p>
          <a:p>
            <a:pPr marL="0" indent="0" algn="just">
              <a:buNone/>
            </a:pPr>
            <a:r>
              <a:rPr lang="it-IT" sz="2000" dirty="0"/>
              <a:t>Permette di evitare la circumnavigazione dell'America meridionale fino a capo Horn o allo stretto di Magellano.</a:t>
            </a:r>
          </a:p>
        </p:txBody>
      </p:sp>
      <p:pic>
        <p:nvPicPr>
          <p:cNvPr id="5" name="Immagine 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376D3949-7B8E-46F4-B736-4A1DD8126E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33" r="12868" b="2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42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mappa, screenshot&#10;&#10;Descrizione generata automaticamente">
            <a:extLst>
              <a:ext uri="{FF2B5EF4-FFF2-40B4-BE49-F238E27FC236}">
                <a16:creationId xmlns:a16="http://schemas.microsoft.com/office/drawing/2014/main" id="{362F2E7E-A592-46B8-8FAB-4BAADC0828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026" y="1253331"/>
            <a:ext cx="6636931" cy="4351338"/>
          </a:xfrm>
        </p:spPr>
      </p:pic>
    </p:spTree>
    <p:extLst>
      <p:ext uri="{BB962C8B-B14F-4D97-AF65-F5344CB8AC3E}">
        <p14:creationId xmlns:p14="http://schemas.microsoft.com/office/powerpoint/2010/main" val="3913655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0FC7827-90AD-472A-B03D-865DB62D5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it-IT" dirty="0"/>
              <a:t>Città più importanti dell’America Centrale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D68F819-6082-4425-B902-3ED7DBCED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796318" cy="3639450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it-IT" sz="2000" dirty="0"/>
              <a:t>A parte le città messicane, sono poche le metropoli con oltre un milione di abitanti e coincidono con le capitali degli stati più grandi: Guatemala, San Salvador, Tegucigalpa (Honduras), San José (Costa Rica), Managua (Nicaragua), </a:t>
            </a:r>
            <a:r>
              <a:rPr lang="it-IT" sz="2000" dirty="0" err="1"/>
              <a:t>Panamà</a:t>
            </a:r>
            <a:r>
              <a:rPr lang="it-IT" sz="2000" dirty="0"/>
              <a:t>, Havana, Santo Domingo.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5C18C46-852E-456A-AE01-CE11AF7F42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7" r="19330" b="2"/>
          <a:stretch/>
        </p:blipFill>
        <p:spPr>
          <a:xfrm>
            <a:off x="5911532" y="2484255"/>
            <a:ext cx="5150277" cy="37142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776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9AA7C6-5E5A-498E-A6DF-A943376E0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EAB11A-76F7-48F4-9B4F-5BFDF4BF9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300" y="2385102"/>
            <a:ext cx="574091" cy="2087796"/>
            <a:chOff x="209668" y="2857422"/>
            <a:chExt cx="463662" cy="208779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4D4C416-D5F4-4F6F-A6F1-87A21CD4F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423947" y="2857422"/>
              <a:ext cx="249383" cy="20877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6AC1C30-21C6-4BF6-93EE-B211D7A85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09668" y="2857423"/>
              <a:ext cx="1" cy="208779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1E140AE-0ABF-47C8-BF32-7D2F0CF2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631767"/>
            <a:ext cx="11111729" cy="5752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651BDF1-A0A7-4455-B222-54C31E714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18" y="1239927"/>
            <a:ext cx="4008586" cy="4680583"/>
          </a:xfrm>
        </p:spPr>
        <p:txBody>
          <a:bodyPr anchor="ctr">
            <a:normAutofit/>
          </a:bodyPr>
          <a:lstStyle/>
          <a:p>
            <a:r>
              <a:rPr lang="it-IT" sz="5200" dirty="0"/>
              <a:t>Dati generali del Messico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7616CE1-E80C-437C-9CE7-19B1BD165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204" y="1239927"/>
            <a:ext cx="6101543" cy="468058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2000" dirty="0"/>
              <a:t>Forma di governo Repubblica presidenziale federale</a:t>
            </a:r>
          </a:p>
          <a:p>
            <a:pPr marL="0" indent="0">
              <a:buNone/>
            </a:pPr>
            <a:r>
              <a:rPr lang="it-IT" sz="2000" dirty="0"/>
              <a:t>Capitale Città del Messico</a:t>
            </a:r>
          </a:p>
          <a:p>
            <a:pPr marL="0" indent="0">
              <a:buNone/>
            </a:pPr>
            <a:r>
              <a:rPr lang="it-IT" sz="2000" dirty="0"/>
              <a:t>Moneta: Peso messicano</a:t>
            </a:r>
          </a:p>
          <a:p>
            <a:pPr marL="0" indent="0">
              <a:buNone/>
            </a:pPr>
            <a:r>
              <a:rPr lang="it-IT" sz="2000" dirty="0"/>
              <a:t>Lingua Spagnolo (ufficiale)</a:t>
            </a:r>
          </a:p>
        </p:txBody>
      </p:sp>
    </p:spTree>
    <p:extLst>
      <p:ext uri="{BB962C8B-B14F-4D97-AF65-F5344CB8AC3E}">
        <p14:creationId xmlns:p14="http://schemas.microsoft.com/office/powerpoint/2010/main" val="4089057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889C5E17-24D0-4696-A3C5-A2261FB45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6929B58F-2358-44CC-ACE5-EF1BD3C6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4F45117-FFBD-44F3-B2AE-C9BADDD2C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243013"/>
            <a:ext cx="3855720" cy="4371974"/>
          </a:xfrm>
        </p:spPr>
        <p:txBody>
          <a:bodyPr>
            <a:normAutofit/>
          </a:bodyPr>
          <a:lstStyle/>
          <a:p>
            <a:r>
              <a:rPr lang="it-IT" sz="3600">
                <a:solidFill>
                  <a:schemeClr val="tx2"/>
                </a:solidFill>
              </a:rPr>
              <a:t>Storia </a:t>
            </a:r>
          </a:p>
        </p:txBody>
      </p:sp>
      <p:grpSp>
        <p:nvGrpSpPr>
          <p:cNvPr id="18" name="Group 11">
            <a:extLst>
              <a:ext uri="{FF2B5EF4-FFF2-40B4-BE49-F238E27FC236}">
                <a16:creationId xmlns:a16="http://schemas.microsoft.com/office/drawing/2014/main" id="{09DA5303-A1AF-4830-806C-51FCD9618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97348" y="5285"/>
            <a:ext cx="7294653" cy="6858000"/>
            <a:chOff x="4897348" y="-5799"/>
            <a:chExt cx="7294653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FAAA8C8-4EB7-45F1-BF24-3EF0F4DC4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97348" y="-5798"/>
              <a:ext cx="7294652" cy="6857999"/>
            </a:xfrm>
            <a:custGeom>
              <a:avLst/>
              <a:gdLst>
                <a:gd name="connsiteX0" fmla="*/ 7294652 w 7294652"/>
                <a:gd name="connsiteY0" fmla="*/ 6063030 h 6857999"/>
                <a:gd name="connsiteX1" fmla="*/ 7294652 w 7294652"/>
                <a:gd name="connsiteY1" fmla="*/ 6857999 h 6857999"/>
                <a:gd name="connsiteX2" fmla="*/ 6248575 w 7294652"/>
                <a:gd name="connsiteY2" fmla="*/ 6857999 h 6857999"/>
                <a:gd name="connsiteX3" fmla="*/ 6477898 w 7294652"/>
                <a:gd name="connsiteY3" fmla="*/ 6700973 h 6857999"/>
                <a:gd name="connsiteX4" fmla="*/ 6647884 w 7294652"/>
                <a:gd name="connsiteY4" fmla="*/ 6572752 h 6857999"/>
                <a:gd name="connsiteX5" fmla="*/ 6817698 w 7294652"/>
                <a:gd name="connsiteY5" fmla="*/ 6440235 h 6857999"/>
                <a:gd name="connsiteX6" fmla="*/ 7161451 w 7294652"/>
                <a:gd name="connsiteY6" fmla="*/ 6165232 h 6857999"/>
                <a:gd name="connsiteX7" fmla="*/ 1673436 w 7294652"/>
                <a:gd name="connsiteY7" fmla="*/ 0 h 6857999"/>
                <a:gd name="connsiteX8" fmla="*/ 2394951 w 7294652"/>
                <a:gd name="connsiteY8" fmla="*/ 0 h 6857999"/>
                <a:gd name="connsiteX9" fmla="*/ 2244659 w 7294652"/>
                <a:gd name="connsiteY9" fmla="*/ 100763 h 6857999"/>
                <a:gd name="connsiteX10" fmla="*/ 1743903 w 7294652"/>
                <a:gd name="connsiteY10" fmla="*/ 498975 h 6857999"/>
                <a:gd name="connsiteX11" fmla="*/ 1163821 w 7294652"/>
                <a:gd name="connsiteY11" fmla="*/ 1121514 h 6857999"/>
                <a:gd name="connsiteX12" fmla="*/ 704911 w 7294652"/>
                <a:gd name="connsiteY12" fmla="*/ 1837036 h 6857999"/>
                <a:gd name="connsiteX13" fmla="*/ 393472 w 7294652"/>
                <a:gd name="connsiteY13" fmla="*/ 2627669 h 6857999"/>
                <a:gd name="connsiteX14" fmla="*/ 280032 w 7294652"/>
                <a:gd name="connsiteY14" fmla="*/ 3472097 h 6857999"/>
                <a:gd name="connsiteX15" fmla="*/ 327813 w 7294652"/>
                <a:gd name="connsiteY15" fmla="*/ 3884602 h 6857999"/>
                <a:gd name="connsiteX16" fmla="*/ 469096 w 7294652"/>
                <a:gd name="connsiteY16" fmla="*/ 4270809 h 6857999"/>
                <a:gd name="connsiteX17" fmla="*/ 567581 w 7294652"/>
                <a:gd name="connsiteY17" fmla="*/ 4452482 h 6857999"/>
                <a:gd name="connsiteX18" fmla="*/ 680677 w 7294652"/>
                <a:gd name="connsiteY18" fmla="*/ 4628484 h 6857999"/>
                <a:gd name="connsiteX19" fmla="*/ 941928 w 7294652"/>
                <a:gd name="connsiteY19" fmla="*/ 4968628 h 6857999"/>
                <a:gd name="connsiteX20" fmla="*/ 1224665 w 7294652"/>
                <a:gd name="connsiteY20" fmla="*/ 5311349 h 6857999"/>
                <a:gd name="connsiteX21" fmla="*/ 1365259 w 7294652"/>
                <a:gd name="connsiteY21" fmla="*/ 5490273 h 6857999"/>
                <a:gd name="connsiteX22" fmla="*/ 1432808 w 7294652"/>
                <a:gd name="connsiteY22" fmla="*/ 5577931 h 6857999"/>
                <a:gd name="connsiteX23" fmla="*/ 1498980 w 7294652"/>
                <a:gd name="connsiteY23" fmla="*/ 5662148 h 6857999"/>
                <a:gd name="connsiteX24" fmla="*/ 2067548 w 7294652"/>
                <a:gd name="connsiteY24" fmla="*/ 6283312 h 6857999"/>
                <a:gd name="connsiteX25" fmla="*/ 2369879 w 7294652"/>
                <a:gd name="connsiteY25" fmla="*/ 6562782 h 6857999"/>
                <a:gd name="connsiteX26" fmla="*/ 2686645 w 7294652"/>
                <a:gd name="connsiteY26" fmla="*/ 6820598 h 6857999"/>
                <a:gd name="connsiteX27" fmla="*/ 2738907 w 7294652"/>
                <a:gd name="connsiteY27" fmla="*/ 6857999 h 6857999"/>
                <a:gd name="connsiteX28" fmla="*/ 1731787 w 7294652"/>
                <a:gd name="connsiteY28" fmla="*/ 6857999 h 6857999"/>
                <a:gd name="connsiteX29" fmla="*/ 1607949 w 7294652"/>
                <a:gd name="connsiteY29" fmla="*/ 6732770 h 6857999"/>
                <a:gd name="connsiteX30" fmla="*/ 1309057 w 7294652"/>
                <a:gd name="connsiteY30" fmla="*/ 6370109 h 6857999"/>
                <a:gd name="connsiteX31" fmla="*/ 1048147 w 7294652"/>
                <a:gd name="connsiteY31" fmla="*/ 5986138 h 6857999"/>
                <a:gd name="connsiteX32" fmla="*/ 987131 w 7294652"/>
                <a:gd name="connsiteY32" fmla="*/ 5888512 h 6857999"/>
                <a:gd name="connsiteX33" fmla="*/ 928866 w 7294652"/>
                <a:gd name="connsiteY33" fmla="*/ 5793463 h 6857999"/>
                <a:gd name="connsiteX34" fmla="*/ 813708 w 7294652"/>
                <a:gd name="connsiteY34" fmla="*/ 5609556 h 6857999"/>
                <a:gd name="connsiteX35" fmla="*/ 574972 w 7294652"/>
                <a:gd name="connsiteY35" fmla="*/ 5231598 h 6857999"/>
                <a:gd name="connsiteX36" fmla="*/ 342424 w 7294652"/>
                <a:gd name="connsiteY36" fmla="*/ 4834048 h 6857999"/>
                <a:gd name="connsiteX37" fmla="*/ 237579 w 7294652"/>
                <a:gd name="connsiteY37" fmla="*/ 4623500 h 6857999"/>
                <a:gd name="connsiteX38" fmla="*/ 148373 w 7294652"/>
                <a:gd name="connsiteY38" fmla="*/ 4404356 h 6857999"/>
                <a:gd name="connsiteX39" fmla="*/ 79623 w 7294652"/>
                <a:gd name="connsiteY39" fmla="*/ 4175762 h 6857999"/>
                <a:gd name="connsiteX40" fmla="*/ 54185 w 7294652"/>
                <a:gd name="connsiteY40" fmla="*/ 4059229 h 6857999"/>
                <a:gd name="connsiteX41" fmla="*/ 43013 w 7294652"/>
                <a:gd name="connsiteY41" fmla="*/ 4000790 h 6857999"/>
                <a:gd name="connsiteX42" fmla="*/ 33734 w 7294652"/>
                <a:gd name="connsiteY42" fmla="*/ 3942180 h 6857999"/>
                <a:gd name="connsiteX43" fmla="*/ 45 w 7294652"/>
                <a:gd name="connsiteY43" fmla="*/ 3472097 h 6857999"/>
                <a:gd name="connsiteX44" fmla="*/ 95436 w 7294652"/>
                <a:gd name="connsiteY44" fmla="*/ 2557372 h 6857999"/>
                <a:gd name="connsiteX45" fmla="*/ 382126 w 7294652"/>
                <a:gd name="connsiteY45" fmla="*/ 1680799 h 6857999"/>
                <a:gd name="connsiteX46" fmla="*/ 1457043 w 7294652"/>
                <a:gd name="connsiteY46" fmla="*/ 192176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7294652" h="6857999">
                  <a:moveTo>
                    <a:pt x="7294652" y="6063030"/>
                  </a:moveTo>
                  <a:lnTo>
                    <a:pt x="7294652" y="6857999"/>
                  </a:lnTo>
                  <a:lnTo>
                    <a:pt x="6248575" y="6857999"/>
                  </a:lnTo>
                  <a:lnTo>
                    <a:pt x="6477898" y="6700973"/>
                  </a:lnTo>
                  <a:cubicBezTo>
                    <a:pt x="6534790" y="6659378"/>
                    <a:pt x="6591336" y="6616237"/>
                    <a:pt x="6647884" y="6572752"/>
                  </a:cubicBezTo>
                  <a:cubicBezTo>
                    <a:pt x="6704432" y="6529268"/>
                    <a:pt x="6761151" y="6485095"/>
                    <a:pt x="6817698" y="6440235"/>
                  </a:cubicBezTo>
                  <a:lnTo>
                    <a:pt x="7161451" y="6165232"/>
                  </a:lnTo>
                  <a:close/>
                  <a:moveTo>
                    <a:pt x="1673436" y="0"/>
                  </a:moveTo>
                  <a:lnTo>
                    <a:pt x="2394951" y="0"/>
                  </a:lnTo>
                  <a:lnTo>
                    <a:pt x="2244659" y="100763"/>
                  </a:lnTo>
                  <a:cubicBezTo>
                    <a:pt x="2071051" y="224086"/>
                    <a:pt x="1903860" y="356975"/>
                    <a:pt x="1743903" y="498975"/>
                  </a:cubicBezTo>
                  <a:cubicBezTo>
                    <a:pt x="1533218" y="689638"/>
                    <a:pt x="1339146" y="897902"/>
                    <a:pt x="1163821" y="1121514"/>
                  </a:cubicBezTo>
                  <a:cubicBezTo>
                    <a:pt x="988284" y="1344764"/>
                    <a:pt x="834608" y="1584376"/>
                    <a:pt x="704911" y="1837036"/>
                  </a:cubicBezTo>
                  <a:cubicBezTo>
                    <a:pt x="573950" y="2089059"/>
                    <a:pt x="469577" y="2354041"/>
                    <a:pt x="393472" y="2627669"/>
                  </a:cubicBezTo>
                  <a:cubicBezTo>
                    <a:pt x="318269" y="2902842"/>
                    <a:pt x="280119" y="3186833"/>
                    <a:pt x="280032" y="3472097"/>
                  </a:cubicBezTo>
                  <a:cubicBezTo>
                    <a:pt x="280349" y="3610956"/>
                    <a:pt x="296380" y="3749334"/>
                    <a:pt x="327813" y="3884602"/>
                  </a:cubicBezTo>
                  <a:cubicBezTo>
                    <a:pt x="360878" y="4018046"/>
                    <a:pt x="408244" y="4147540"/>
                    <a:pt x="469096" y="4270809"/>
                  </a:cubicBezTo>
                  <a:cubicBezTo>
                    <a:pt x="499175" y="4332511"/>
                    <a:pt x="532347" y="4393012"/>
                    <a:pt x="567581" y="4452482"/>
                  </a:cubicBezTo>
                  <a:cubicBezTo>
                    <a:pt x="602815" y="4511953"/>
                    <a:pt x="641144" y="4570562"/>
                    <a:pt x="680677" y="4628484"/>
                  </a:cubicBezTo>
                  <a:cubicBezTo>
                    <a:pt x="760771" y="4743985"/>
                    <a:pt x="849802" y="4856048"/>
                    <a:pt x="941928" y="4968628"/>
                  </a:cubicBezTo>
                  <a:cubicBezTo>
                    <a:pt x="1034055" y="5081206"/>
                    <a:pt x="1130994" y="5193958"/>
                    <a:pt x="1224665" y="5311349"/>
                  </a:cubicBezTo>
                  <a:cubicBezTo>
                    <a:pt x="1271987" y="5369787"/>
                    <a:pt x="1318853" y="5429429"/>
                    <a:pt x="1365259" y="5490273"/>
                  </a:cubicBezTo>
                  <a:lnTo>
                    <a:pt x="1432808" y="5577931"/>
                  </a:lnTo>
                  <a:cubicBezTo>
                    <a:pt x="1454979" y="5605947"/>
                    <a:pt x="1476121" y="5634821"/>
                    <a:pt x="1498980" y="5662148"/>
                  </a:cubicBezTo>
                  <a:cubicBezTo>
                    <a:pt x="1676323" y="5880038"/>
                    <a:pt x="1866158" y="6087441"/>
                    <a:pt x="2067548" y="6283312"/>
                  </a:cubicBezTo>
                  <a:cubicBezTo>
                    <a:pt x="2166203" y="6379907"/>
                    <a:pt x="2266974" y="6473064"/>
                    <a:pt x="2369879" y="6562782"/>
                  </a:cubicBezTo>
                  <a:cubicBezTo>
                    <a:pt x="2473005" y="6652331"/>
                    <a:pt x="2577677" y="6738957"/>
                    <a:pt x="2686645" y="6820598"/>
                  </a:cubicBezTo>
                  <a:lnTo>
                    <a:pt x="2738907" y="6857999"/>
                  </a:lnTo>
                  <a:lnTo>
                    <a:pt x="1731787" y="6857999"/>
                  </a:lnTo>
                  <a:lnTo>
                    <a:pt x="1607949" y="6732770"/>
                  </a:lnTo>
                  <a:cubicBezTo>
                    <a:pt x="1501232" y="6617903"/>
                    <a:pt x="1401421" y="6496799"/>
                    <a:pt x="1309057" y="6370109"/>
                  </a:cubicBezTo>
                  <a:cubicBezTo>
                    <a:pt x="1217103" y="6244469"/>
                    <a:pt x="1129618" y="6116590"/>
                    <a:pt x="1048147" y="5986138"/>
                  </a:cubicBezTo>
                  <a:cubicBezTo>
                    <a:pt x="1027179" y="5953825"/>
                    <a:pt x="1007414" y="5920996"/>
                    <a:pt x="987131" y="5888512"/>
                  </a:cubicBezTo>
                  <a:lnTo>
                    <a:pt x="928866" y="5793463"/>
                  </a:lnTo>
                  <a:cubicBezTo>
                    <a:pt x="891568" y="5732276"/>
                    <a:pt x="852725" y="5671260"/>
                    <a:pt x="813708" y="5609556"/>
                  </a:cubicBezTo>
                  <a:lnTo>
                    <a:pt x="574972" y="5231598"/>
                  </a:lnTo>
                  <a:cubicBezTo>
                    <a:pt x="495221" y="5103551"/>
                    <a:pt x="416158" y="4971549"/>
                    <a:pt x="342424" y="4834048"/>
                  </a:cubicBezTo>
                  <a:cubicBezTo>
                    <a:pt x="305641" y="4765298"/>
                    <a:pt x="270236" y="4695343"/>
                    <a:pt x="237579" y="4623500"/>
                  </a:cubicBezTo>
                  <a:cubicBezTo>
                    <a:pt x="204922" y="4551655"/>
                    <a:pt x="175187" y="4478607"/>
                    <a:pt x="148373" y="4404356"/>
                  </a:cubicBezTo>
                  <a:cubicBezTo>
                    <a:pt x="121561" y="4330107"/>
                    <a:pt x="99046" y="4252934"/>
                    <a:pt x="79623" y="4175762"/>
                  </a:cubicBezTo>
                  <a:cubicBezTo>
                    <a:pt x="70514" y="4136916"/>
                    <a:pt x="61577" y="4098245"/>
                    <a:pt x="54185" y="4059229"/>
                  </a:cubicBezTo>
                  <a:lnTo>
                    <a:pt x="43013" y="4000790"/>
                  </a:lnTo>
                  <a:lnTo>
                    <a:pt x="33734" y="3942180"/>
                  </a:lnTo>
                  <a:cubicBezTo>
                    <a:pt x="10461" y="3786581"/>
                    <a:pt x="-801" y="3629416"/>
                    <a:pt x="45" y="3472097"/>
                  </a:cubicBezTo>
                  <a:cubicBezTo>
                    <a:pt x="863" y="3164748"/>
                    <a:pt x="32824" y="2858275"/>
                    <a:pt x="95436" y="2557372"/>
                  </a:cubicBezTo>
                  <a:cubicBezTo>
                    <a:pt x="157549" y="2255281"/>
                    <a:pt x="253728" y="1961216"/>
                    <a:pt x="382126" y="1680799"/>
                  </a:cubicBezTo>
                  <a:cubicBezTo>
                    <a:pt x="639940" y="1120482"/>
                    <a:pt x="1015492" y="619117"/>
                    <a:pt x="1457043" y="192176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3">
              <a:extLst>
                <a:ext uri="{FF2B5EF4-FFF2-40B4-BE49-F238E27FC236}">
                  <a16:creationId xmlns:a16="http://schemas.microsoft.com/office/drawing/2014/main" id="{A77FC097-E4F2-4A45-82E8-3808FA553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0650" y="-5799"/>
              <a:ext cx="7291350" cy="6858000"/>
            </a:xfrm>
            <a:custGeom>
              <a:avLst/>
              <a:gdLst>
                <a:gd name="connsiteX0" fmla="*/ 7291350 w 7291350"/>
                <a:gd name="connsiteY0" fmla="*/ 5718699 h 6858000"/>
                <a:gd name="connsiteX1" fmla="*/ 7291350 w 7291350"/>
                <a:gd name="connsiteY1" fmla="*/ 6806115 h 6858000"/>
                <a:gd name="connsiteX2" fmla="*/ 7224124 w 7291350"/>
                <a:gd name="connsiteY2" fmla="*/ 6858000 h 6858000"/>
                <a:gd name="connsiteX3" fmla="*/ 5607142 w 7291350"/>
                <a:gd name="connsiteY3" fmla="*/ 6858000 h 6858000"/>
                <a:gd name="connsiteX4" fmla="*/ 5736072 w 7291350"/>
                <a:gd name="connsiteY4" fmla="*/ 6801170 h 6858000"/>
                <a:gd name="connsiteX5" fmla="*/ 6949826 w 7291350"/>
                <a:gd name="connsiteY5" fmla="*/ 5983707 h 6858000"/>
                <a:gd name="connsiteX6" fmla="*/ 7220703 w 7291350"/>
                <a:gd name="connsiteY6" fmla="*/ 5773675 h 6858000"/>
                <a:gd name="connsiteX7" fmla="*/ 7218419 w 7291350"/>
                <a:gd name="connsiteY7" fmla="*/ 0 h 6858000"/>
                <a:gd name="connsiteX8" fmla="*/ 7291350 w 7291350"/>
                <a:gd name="connsiteY8" fmla="*/ 0 h 6858000"/>
                <a:gd name="connsiteX9" fmla="*/ 7291350 w 7291350"/>
                <a:gd name="connsiteY9" fmla="*/ 50138 h 6858000"/>
                <a:gd name="connsiteX10" fmla="*/ 1797607 w 7291350"/>
                <a:gd name="connsiteY10" fmla="*/ 0 h 6858000"/>
                <a:gd name="connsiteX11" fmla="*/ 3385676 w 7291350"/>
                <a:gd name="connsiteY11" fmla="*/ 0 h 6858000"/>
                <a:gd name="connsiteX12" fmla="*/ 3360567 w 7291350"/>
                <a:gd name="connsiteY12" fmla="*/ 11552 h 6858000"/>
                <a:gd name="connsiteX13" fmla="*/ 2267395 w 7291350"/>
                <a:gd name="connsiteY13" fmla="*/ 725831 h 6858000"/>
                <a:gd name="connsiteX14" fmla="*/ 1234074 w 7291350"/>
                <a:gd name="connsiteY14" fmla="*/ 2007171 h 6858000"/>
                <a:gd name="connsiteX15" fmla="*/ 859383 w 7291350"/>
                <a:gd name="connsiteY15" fmla="*/ 3498372 h 6858000"/>
                <a:gd name="connsiteX16" fmla="*/ 1479513 w 7291350"/>
                <a:gd name="connsiteY16" fmla="*/ 4883182 h 6858000"/>
                <a:gd name="connsiteX17" fmla="*/ 1791985 w 7291350"/>
                <a:gd name="connsiteY17" fmla="*/ 5322671 h 6858000"/>
                <a:gd name="connsiteX18" fmla="*/ 3397295 w 7291350"/>
                <a:gd name="connsiteY18" fmla="*/ 6784567 h 6858000"/>
                <a:gd name="connsiteX19" fmla="*/ 3590446 w 7291350"/>
                <a:gd name="connsiteY19" fmla="*/ 6858000 h 6858000"/>
                <a:gd name="connsiteX20" fmla="*/ 1970757 w 7291350"/>
                <a:gd name="connsiteY20" fmla="*/ 6858000 h 6858000"/>
                <a:gd name="connsiteX21" fmla="*/ 1735872 w 7291350"/>
                <a:gd name="connsiteY21" fmla="*/ 6627685 h 6858000"/>
                <a:gd name="connsiteX22" fmla="*/ 1080932 w 7291350"/>
                <a:gd name="connsiteY22" fmla="*/ 5805127 h 6858000"/>
                <a:gd name="connsiteX23" fmla="*/ 0 w 7291350"/>
                <a:gd name="connsiteY23" fmla="*/ 3498372 h 6858000"/>
                <a:gd name="connsiteX24" fmla="*/ 1708174 w 7291350"/>
                <a:gd name="connsiteY24" fmla="*/ 7330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291350" h="6858000">
                  <a:moveTo>
                    <a:pt x="7291350" y="5718699"/>
                  </a:moveTo>
                  <a:lnTo>
                    <a:pt x="7291350" y="6806115"/>
                  </a:lnTo>
                  <a:lnTo>
                    <a:pt x="7224124" y="6858000"/>
                  </a:lnTo>
                  <a:lnTo>
                    <a:pt x="5607142" y="6858000"/>
                  </a:lnTo>
                  <a:lnTo>
                    <a:pt x="5736072" y="6801170"/>
                  </a:lnTo>
                  <a:cubicBezTo>
                    <a:pt x="6122313" y="6616106"/>
                    <a:pt x="6503069" y="6332805"/>
                    <a:pt x="6949826" y="5983707"/>
                  </a:cubicBezTo>
                  <a:cubicBezTo>
                    <a:pt x="7041094" y="5912378"/>
                    <a:pt x="7132358" y="5842426"/>
                    <a:pt x="7220703" y="5773675"/>
                  </a:cubicBezTo>
                  <a:close/>
                  <a:moveTo>
                    <a:pt x="7218419" y="0"/>
                  </a:moveTo>
                  <a:lnTo>
                    <a:pt x="7291350" y="0"/>
                  </a:lnTo>
                  <a:lnTo>
                    <a:pt x="7291350" y="50138"/>
                  </a:lnTo>
                  <a:close/>
                  <a:moveTo>
                    <a:pt x="1797607" y="0"/>
                  </a:moveTo>
                  <a:lnTo>
                    <a:pt x="3385676" y="0"/>
                  </a:lnTo>
                  <a:lnTo>
                    <a:pt x="3360567" y="11552"/>
                  </a:lnTo>
                  <a:cubicBezTo>
                    <a:pt x="2968013" y="202286"/>
                    <a:pt x="2600620" y="442170"/>
                    <a:pt x="2267395" y="725831"/>
                  </a:cubicBezTo>
                  <a:cubicBezTo>
                    <a:pt x="1824986" y="1104820"/>
                    <a:pt x="1477279" y="1536057"/>
                    <a:pt x="1234074" y="2007171"/>
                  </a:cubicBezTo>
                  <a:cubicBezTo>
                    <a:pt x="985368" y="2488770"/>
                    <a:pt x="859383" y="2990476"/>
                    <a:pt x="859383" y="3498372"/>
                  </a:cubicBezTo>
                  <a:cubicBezTo>
                    <a:pt x="859383" y="4010222"/>
                    <a:pt x="1060651" y="4308942"/>
                    <a:pt x="1479513" y="4883182"/>
                  </a:cubicBezTo>
                  <a:cubicBezTo>
                    <a:pt x="1580577" y="5021714"/>
                    <a:pt x="1685078" y="5164888"/>
                    <a:pt x="1791985" y="5322671"/>
                  </a:cubicBezTo>
                  <a:cubicBezTo>
                    <a:pt x="2283419" y="6046950"/>
                    <a:pt x="2796809" y="6521439"/>
                    <a:pt x="3397295" y="6784567"/>
                  </a:cubicBezTo>
                  <a:lnTo>
                    <a:pt x="3590446" y="6858000"/>
                  </a:lnTo>
                  <a:lnTo>
                    <a:pt x="1970757" y="6858000"/>
                  </a:lnTo>
                  <a:lnTo>
                    <a:pt x="1735872" y="6627685"/>
                  </a:lnTo>
                  <a:cubicBezTo>
                    <a:pt x="1502484" y="6382823"/>
                    <a:pt x="1285774" y="6107254"/>
                    <a:pt x="1080932" y="5805127"/>
                  </a:cubicBezTo>
                  <a:cubicBezTo>
                    <a:pt x="556365" y="5032027"/>
                    <a:pt x="0" y="4501616"/>
                    <a:pt x="0" y="3498372"/>
                  </a:cubicBezTo>
                  <a:cubicBezTo>
                    <a:pt x="0" y="2160829"/>
                    <a:pt x="685186" y="949872"/>
                    <a:pt x="1708174" y="7330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0DF88B0-FA8A-47F5-8EAC-1880B1A51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22894" y="-5799"/>
              <a:ext cx="7269107" cy="6858000"/>
            </a:xfrm>
            <a:custGeom>
              <a:avLst/>
              <a:gdLst>
                <a:gd name="connsiteX0" fmla="*/ 7269107 w 7269107"/>
                <a:gd name="connsiteY0" fmla="*/ 5518449 h 6858000"/>
                <a:gd name="connsiteX1" fmla="*/ 7269107 w 7269107"/>
                <a:gd name="connsiteY1" fmla="*/ 6823281 h 6858000"/>
                <a:gd name="connsiteX2" fmla="*/ 7224122 w 7269107"/>
                <a:gd name="connsiteY2" fmla="*/ 6858000 h 6858000"/>
                <a:gd name="connsiteX3" fmla="*/ 4927054 w 7269107"/>
                <a:gd name="connsiteY3" fmla="*/ 6858000 h 6858000"/>
                <a:gd name="connsiteX4" fmla="*/ 4982167 w 7269107"/>
                <a:gd name="connsiteY4" fmla="*/ 6852876 h 6858000"/>
                <a:gd name="connsiteX5" fmla="*/ 5743768 w 7269107"/>
                <a:gd name="connsiteY5" fmla="*/ 6606245 h 6858000"/>
                <a:gd name="connsiteX6" fmla="*/ 6843778 w 7269107"/>
                <a:gd name="connsiteY6" fmla="*/ 5848440 h 6858000"/>
                <a:gd name="connsiteX7" fmla="*/ 7115515 w 7269107"/>
                <a:gd name="connsiteY7" fmla="*/ 5637891 h 6858000"/>
                <a:gd name="connsiteX8" fmla="*/ 6870111 w 7269107"/>
                <a:gd name="connsiteY8" fmla="*/ 0 h 6858000"/>
                <a:gd name="connsiteX9" fmla="*/ 7269107 w 7269107"/>
                <a:gd name="connsiteY9" fmla="*/ 0 h 6858000"/>
                <a:gd name="connsiteX10" fmla="*/ 7269107 w 7269107"/>
                <a:gd name="connsiteY10" fmla="*/ 243137 h 6858000"/>
                <a:gd name="connsiteX11" fmla="*/ 7089989 w 7269107"/>
                <a:gd name="connsiteY11" fmla="*/ 119955 h 6858000"/>
                <a:gd name="connsiteX12" fmla="*/ 6952948 w 7269107"/>
                <a:gd name="connsiteY12" fmla="*/ 41521 h 6858000"/>
                <a:gd name="connsiteX13" fmla="*/ 1797606 w 7269107"/>
                <a:gd name="connsiteY13" fmla="*/ 0 h 6858000"/>
                <a:gd name="connsiteX14" fmla="*/ 3815328 w 7269107"/>
                <a:gd name="connsiteY14" fmla="*/ 0 h 6858000"/>
                <a:gd name="connsiteX15" fmla="*/ 3627371 w 7269107"/>
                <a:gd name="connsiteY15" fmla="*/ 77142 h 6858000"/>
                <a:gd name="connsiteX16" fmla="*/ 2379115 w 7269107"/>
                <a:gd name="connsiteY16" fmla="*/ 856285 h 6858000"/>
                <a:gd name="connsiteX17" fmla="*/ 1386699 w 7269107"/>
                <a:gd name="connsiteY17" fmla="*/ 2086062 h 6858000"/>
                <a:gd name="connsiteX18" fmla="*/ 1031258 w 7269107"/>
                <a:gd name="connsiteY18" fmla="*/ 3498372 h 6858000"/>
                <a:gd name="connsiteX19" fmla="*/ 1618904 w 7269107"/>
                <a:gd name="connsiteY19" fmla="*/ 4781604 h 6858000"/>
                <a:gd name="connsiteX20" fmla="*/ 1934812 w 7269107"/>
                <a:gd name="connsiteY20" fmla="*/ 5225904 h 6858000"/>
                <a:gd name="connsiteX21" fmla="*/ 3140010 w 7269107"/>
                <a:gd name="connsiteY21" fmla="*/ 6456196 h 6858000"/>
                <a:gd name="connsiteX22" fmla="*/ 4281662 w 7269107"/>
                <a:gd name="connsiteY22" fmla="*/ 6843305 h 6858000"/>
                <a:gd name="connsiteX23" fmla="*/ 4449058 w 7269107"/>
                <a:gd name="connsiteY23" fmla="*/ 6858000 h 6858000"/>
                <a:gd name="connsiteX24" fmla="*/ 1970756 w 7269107"/>
                <a:gd name="connsiteY24" fmla="*/ 6858000 h 6858000"/>
                <a:gd name="connsiteX25" fmla="*/ 1735871 w 7269107"/>
                <a:gd name="connsiteY25" fmla="*/ 6627685 h 6858000"/>
                <a:gd name="connsiteX26" fmla="*/ 1080930 w 7269107"/>
                <a:gd name="connsiteY26" fmla="*/ 5805127 h 6858000"/>
                <a:gd name="connsiteX27" fmla="*/ 0 w 7269107"/>
                <a:gd name="connsiteY27" fmla="*/ 3498372 h 6858000"/>
                <a:gd name="connsiteX28" fmla="*/ 1708172 w 7269107"/>
                <a:gd name="connsiteY28" fmla="*/ 7330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269107" h="6858000">
                  <a:moveTo>
                    <a:pt x="7269107" y="5518449"/>
                  </a:moveTo>
                  <a:lnTo>
                    <a:pt x="7269107" y="6823281"/>
                  </a:lnTo>
                  <a:lnTo>
                    <a:pt x="7224122" y="6858000"/>
                  </a:lnTo>
                  <a:lnTo>
                    <a:pt x="4927054" y="6858000"/>
                  </a:lnTo>
                  <a:lnTo>
                    <a:pt x="4982167" y="6852876"/>
                  </a:lnTo>
                  <a:cubicBezTo>
                    <a:pt x="5236517" y="6821036"/>
                    <a:pt x="5483373" y="6740566"/>
                    <a:pt x="5743768" y="6606245"/>
                  </a:cubicBezTo>
                  <a:cubicBezTo>
                    <a:pt x="6099551" y="6422337"/>
                    <a:pt x="6452586" y="6154209"/>
                    <a:pt x="6843778" y="5848440"/>
                  </a:cubicBezTo>
                  <a:cubicBezTo>
                    <a:pt x="6935559" y="5776768"/>
                    <a:pt x="7026997" y="5706642"/>
                    <a:pt x="7115515" y="5637891"/>
                  </a:cubicBezTo>
                  <a:close/>
                  <a:moveTo>
                    <a:pt x="6870111" y="0"/>
                  </a:moveTo>
                  <a:lnTo>
                    <a:pt x="7269107" y="0"/>
                  </a:lnTo>
                  <a:lnTo>
                    <a:pt x="7269107" y="243137"/>
                  </a:lnTo>
                  <a:lnTo>
                    <a:pt x="7089989" y="119955"/>
                  </a:lnTo>
                  <a:cubicBezTo>
                    <a:pt x="7045081" y="92581"/>
                    <a:pt x="6999384" y="66425"/>
                    <a:pt x="6952948" y="41521"/>
                  </a:cubicBezTo>
                  <a:close/>
                  <a:moveTo>
                    <a:pt x="1797606" y="0"/>
                  </a:moveTo>
                  <a:lnTo>
                    <a:pt x="3815328" y="0"/>
                  </a:lnTo>
                  <a:lnTo>
                    <a:pt x="3627371" y="77142"/>
                  </a:lnTo>
                  <a:cubicBezTo>
                    <a:pt x="3175548" y="273822"/>
                    <a:pt x="2754868" y="536281"/>
                    <a:pt x="2379115" y="856285"/>
                  </a:cubicBezTo>
                  <a:cubicBezTo>
                    <a:pt x="1959736" y="1215679"/>
                    <a:pt x="1616497" y="1640901"/>
                    <a:pt x="1386699" y="2086062"/>
                  </a:cubicBezTo>
                  <a:cubicBezTo>
                    <a:pt x="1151572" y="2543083"/>
                    <a:pt x="1031258" y="3018150"/>
                    <a:pt x="1031258" y="3498372"/>
                  </a:cubicBezTo>
                  <a:cubicBezTo>
                    <a:pt x="1031258" y="3957455"/>
                    <a:pt x="1211213" y="4223692"/>
                    <a:pt x="1618904" y="4781604"/>
                  </a:cubicBezTo>
                  <a:cubicBezTo>
                    <a:pt x="1720826" y="4921339"/>
                    <a:pt x="1826186" y="5065887"/>
                    <a:pt x="1934812" y="5225904"/>
                  </a:cubicBezTo>
                  <a:cubicBezTo>
                    <a:pt x="2318957" y="5792064"/>
                    <a:pt x="2713069" y="6194600"/>
                    <a:pt x="3140010" y="6456196"/>
                  </a:cubicBezTo>
                  <a:cubicBezTo>
                    <a:pt x="3479423" y="6664512"/>
                    <a:pt x="3855769" y="6792387"/>
                    <a:pt x="4281662" y="6843305"/>
                  </a:cubicBezTo>
                  <a:lnTo>
                    <a:pt x="4449058" y="6858000"/>
                  </a:lnTo>
                  <a:lnTo>
                    <a:pt x="1970756" y="6858000"/>
                  </a:lnTo>
                  <a:lnTo>
                    <a:pt x="1735871" y="6627685"/>
                  </a:lnTo>
                  <a:cubicBezTo>
                    <a:pt x="1502482" y="6382823"/>
                    <a:pt x="1285773" y="6107254"/>
                    <a:pt x="1080930" y="5805127"/>
                  </a:cubicBezTo>
                  <a:cubicBezTo>
                    <a:pt x="556364" y="5032027"/>
                    <a:pt x="0" y="4501616"/>
                    <a:pt x="0" y="3498372"/>
                  </a:cubicBezTo>
                  <a:cubicBezTo>
                    <a:pt x="0" y="2160829"/>
                    <a:pt x="685185" y="949872"/>
                    <a:pt x="1708172" y="7330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824DF5B-62C4-41DC-B80E-2665F4F1C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2812" y="1032987"/>
            <a:ext cx="4919108" cy="479202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2000">
                <a:solidFill>
                  <a:schemeClr val="tx2"/>
                </a:solidFill>
              </a:rPr>
              <a:t>Sede di importanti civiltà precolombiane, il Messico fu conquistato dagli Spagnoli agli inizi del 16° secolo. </a:t>
            </a:r>
          </a:p>
          <a:p>
            <a:pPr marL="0" indent="0">
              <a:buNone/>
            </a:pPr>
            <a:r>
              <a:rPr lang="it-IT" sz="2000">
                <a:solidFill>
                  <a:schemeClr val="tx2"/>
                </a:solidFill>
              </a:rPr>
              <a:t>Ottenne l’indipendenza circa tre secoli dopo. </a:t>
            </a:r>
          </a:p>
          <a:p>
            <a:pPr marL="0" indent="0">
              <a:buNone/>
            </a:pPr>
            <a:r>
              <a:rPr lang="it-IT" sz="2000">
                <a:solidFill>
                  <a:schemeClr val="tx2"/>
                </a:solidFill>
              </a:rPr>
              <a:t>Dopo la rivoluzione del 1910-11, il Messico, a differenza di altri paesi dell’America Latina, ha conosciuto uno sviluppo abbastanza equilibrato, nel quadro di una sostanziale tenuta delle istituzioni democratiche</a:t>
            </a:r>
          </a:p>
        </p:txBody>
      </p:sp>
    </p:spTree>
    <p:extLst>
      <p:ext uri="{BB962C8B-B14F-4D97-AF65-F5344CB8AC3E}">
        <p14:creationId xmlns:p14="http://schemas.microsoft.com/office/powerpoint/2010/main" val="2693116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9AA7C6-5E5A-498E-A6DF-A943376E0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EAB11A-76F7-48F4-9B4F-5BFDF4BF9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300" y="2385102"/>
            <a:ext cx="574091" cy="2087796"/>
            <a:chOff x="209668" y="2857422"/>
            <a:chExt cx="463662" cy="208779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4D4C416-D5F4-4F6F-A6F1-87A21CD4F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423947" y="2857422"/>
              <a:ext cx="249383" cy="20877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6AC1C30-21C6-4BF6-93EE-B211D7A85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09668" y="2857423"/>
              <a:ext cx="1" cy="208779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1E140AE-0ABF-47C8-BF32-7D2F0CF2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631767"/>
            <a:ext cx="11111729" cy="5752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7B70DA3-0703-4069-A727-3FA99381D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18" y="1239927"/>
            <a:ext cx="4008586" cy="4680583"/>
          </a:xfrm>
        </p:spPr>
        <p:txBody>
          <a:bodyPr anchor="ctr">
            <a:normAutofit/>
          </a:bodyPr>
          <a:lstStyle/>
          <a:p>
            <a:r>
              <a:rPr lang="it-IT" sz="5200"/>
              <a:t>Confini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4499B0B-18D2-46C3-BA54-527937162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6246" y="1239927"/>
            <a:ext cx="7887501" cy="468058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2000" dirty="0"/>
              <a:t>Il Messico è il terzo grande Paese dell'America Settentrionale, e per la sua posizione fa da congiunzione con l'America Centrale e Latina.</a:t>
            </a:r>
          </a:p>
          <a:p>
            <a:pPr marL="0" indent="0">
              <a:buNone/>
            </a:pPr>
            <a:r>
              <a:rPr lang="it-IT" sz="2000" dirty="0"/>
              <a:t> E’ bagnato sia dall'Atlantico e dall'Oceano Pacifico. </a:t>
            </a:r>
          </a:p>
        </p:txBody>
      </p:sp>
    </p:spTree>
    <p:extLst>
      <p:ext uri="{BB962C8B-B14F-4D97-AF65-F5344CB8AC3E}">
        <p14:creationId xmlns:p14="http://schemas.microsoft.com/office/powerpoint/2010/main" val="4281327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4B9B17-642C-4C08-B61E-98F8AB999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it-IT"/>
              <a:t>Territorio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3C105E-9A2A-4835-B0D0-5D6726954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97807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000" dirty="0"/>
              <a:t>Il cuore del Messico è l'altopiano centrale che si estende per ben 2.000 Km in lunghezza e 500 in larghezza, contornato da 3 catene montuose:</a:t>
            </a:r>
          </a:p>
          <a:p>
            <a:r>
              <a:rPr lang="it-IT" sz="2000" dirty="0"/>
              <a:t>La Sierra Madre Orientale;</a:t>
            </a:r>
          </a:p>
          <a:p>
            <a:r>
              <a:rPr lang="it-IT" sz="2000" dirty="0"/>
              <a:t>La Sierra Madre Occidentale; </a:t>
            </a:r>
          </a:p>
          <a:p>
            <a:r>
              <a:rPr lang="it-IT" sz="2000" dirty="0"/>
              <a:t>La Sierra Madre del Sud. </a:t>
            </a:r>
          </a:p>
          <a:p>
            <a:pPr marL="0" indent="0">
              <a:buNone/>
            </a:pPr>
            <a:r>
              <a:rPr lang="it-IT" sz="2000" dirty="0"/>
              <a:t>Le aree pianeggianti sono sulla Costa dello Yucatan. </a:t>
            </a:r>
          </a:p>
          <a:p>
            <a:pPr marL="0" indent="0">
              <a:buNone/>
            </a:pPr>
            <a:endParaRPr lang="it-IT" sz="20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68264D6-A7E9-4B6E-93FC-9CAD66ADA5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8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58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65E31B0-04FC-4247-937E-7721DE70A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it-IT" sz="4000" dirty="0" err="1"/>
              <a:t>Popocatepetl</a:t>
            </a:r>
            <a:endParaRPr lang="it-IT" sz="4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44C1D29-CBD9-468C-A8A6-9B666677E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it-IT" sz="2000" dirty="0"/>
              <a:t>Il </a:t>
            </a:r>
            <a:r>
              <a:rPr lang="it-IT" sz="2000" dirty="0" err="1"/>
              <a:t>Popocatépetl</a:t>
            </a:r>
            <a:r>
              <a:rPr lang="it-IT" sz="2000" dirty="0"/>
              <a:t> è un vulcano in attività, situato nella regione di Puebla, in Messico, a 70 km a sudest di Città del Messico e solo 45 km a ovest della città di Puebla.</a:t>
            </a:r>
          </a:p>
          <a:p>
            <a:pPr marL="0" indent="0">
              <a:buNone/>
            </a:pPr>
            <a:endParaRPr lang="it-IT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616148F-BB77-4E65-BD40-BD88AC6F49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57" r="16999" b="-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315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2086</Words>
  <Application>Microsoft Office PowerPoint</Application>
  <PresentationFormat>Widescreen</PresentationFormat>
  <Paragraphs>142</Paragraphs>
  <Slides>39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Tema di Office</vt:lpstr>
      <vt:lpstr>Messico e America Centrale </vt:lpstr>
      <vt:lpstr>Il Messico fa parte dell’America centrale</vt:lpstr>
      <vt:lpstr>Territorio dell’America centrale</vt:lpstr>
      <vt:lpstr>Città più importanti dell’America Centrale </vt:lpstr>
      <vt:lpstr>Dati generali del Messico</vt:lpstr>
      <vt:lpstr>Storia </vt:lpstr>
      <vt:lpstr>Confini </vt:lpstr>
      <vt:lpstr>Territorio</vt:lpstr>
      <vt:lpstr>Popocatepetl</vt:lpstr>
      <vt:lpstr>Monasteri patrimonio Unesco</vt:lpstr>
      <vt:lpstr>Territorio </vt:lpstr>
      <vt:lpstr>Territorio </vt:lpstr>
      <vt:lpstr>Coste e isole </vt:lpstr>
      <vt:lpstr>Idrografia </vt:lpstr>
      <vt:lpstr>Laghi </vt:lpstr>
      <vt:lpstr>Clima </vt:lpstr>
      <vt:lpstr>Popolazione e città </vt:lpstr>
      <vt:lpstr>Popolazione </vt:lpstr>
      <vt:lpstr>Città del Messico </vt:lpstr>
      <vt:lpstr>Città del Messico</vt:lpstr>
      <vt:lpstr>Sali al castello di Chapultepec per una vista da sogno sulla città</vt:lpstr>
      <vt:lpstr>Museo di Frida Kahlo</vt:lpstr>
      <vt:lpstr>Frida Kahlo</vt:lpstr>
      <vt:lpstr>Autoritratto sul confine tra Stati Uniti e Messico, 1932</vt:lpstr>
      <vt:lpstr>Da non perdere: i giardini galleggianti di Xochimilco</vt:lpstr>
      <vt:lpstr>Acapulco </vt:lpstr>
      <vt:lpstr>Acapulco </vt:lpstr>
      <vt:lpstr>Città del Messico </vt:lpstr>
      <vt:lpstr>Centro storico della città del Messico</vt:lpstr>
      <vt:lpstr>Economia </vt:lpstr>
      <vt:lpstr>Narcotraffico </vt:lpstr>
      <vt:lpstr>Curiosità sul Messico</vt:lpstr>
      <vt:lpstr>Cuba</vt:lpstr>
      <vt:lpstr>Economia di Cuba</vt:lpstr>
      <vt:lpstr>Panamá</vt:lpstr>
      <vt:lpstr>Panamá</vt:lpstr>
      <vt:lpstr>Economia di Panamà</vt:lpstr>
      <vt:lpstr>Canale di Panamá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Messico e America Centrale</dc:title>
  <dc:creator>Daniela Mainardi</dc:creator>
  <cp:lastModifiedBy>Daniela Mainardi</cp:lastModifiedBy>
  <cp:revision>2</cp:revision>
  <dcterms:created xsi:type="dcterms:W3CDTF">2020-05-07T16:12:08Z</dcterms:created>
  <dcterms:modified xsi:type="dcterms:W3CDTF">2020-05-07T16:49:04Z</dcterms:modified>
</cp:coreProperties>
</file>